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1_62A361C3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6" r:id="rId8"/>
    <p:sldId id="267" r:id="rId9"/>
    <p:sldId id="269" r:id="rId10"/>
    <p:sldId id="275" r:id="rId11"/>
    <p:sldId id="274" r:id="rId12"/>
    <p:sldId id="277" r:id="rId13"/>
    <p:sldId id="272" r:id="rId14"/>
    <p:sldId id="260" r:id="rId15"/>
    <p:sldId id="270" r:id="rId16"/>
    <p:sldId id="263" r:id="rId17"/>
    <p:sldId id="261" r:id="rId18"/>
    <p:sldId id="276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57D92C-B1D2-A455-3619-F8290810B310}" name="Mittal, Viyom" initials="MV" userId="S::viyom.mittal@hpe.com::fa5b1fcd-feea-4e0a-90e2-dd56bf2ed73d" providerId="AD"/>
  <p188:author id="{9C2656AD-5CC8-DDF4-ACA5-3B239166742C}" name="Frachtenberg, Eitan" initials="FE" userId="S::eitan.frachtenberg@hpe.com::473a7680-7808-4b8d-a435-7455b7887ac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9B96E3-D52D-79D8-4943-CCBCFB91C2CA}" v="6" dt="2023-12-16T17:33:19.514"/>
    <p1510:client id="{9D4C431E-74DB-4744-BD13-2CD460E3526F}" v="439" dt="2023-12-17T18:35:05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5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omments/modernComment_101_62A361C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C535B21-91E2-46B4-84FF-61569D3913E2}" authorId="{9C2656AD-5CC8-DDF4-ACA5-3B239166742C}" status="resolved" created="2023-12-16T17:32:33.15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54874563" sldId="257"/>
      <ac:spMk id="2" creationId="{14232CAD-F4CD-60C9-0ABE-AD4E05884796}"/>
      <ac:txMk cp="0" len="4">
        <ac:context len="8" hash="757246413"/>
      </ac:txMk>
    </ac:txMkLst>
    <p188:pos x="2881745" y="720436"/>
    <p188:txBody>
      <a:bodyPr/>
      <a:lstStyle/>
      <a:p>
        <a:r>
          <a:rPr lang="en-US"/>
          <a:t>Outline?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2-17T18:08:13.224" authorId="{9557D92C-B1D2-A455-3619-F8290810B310}"/>
          </p223:rxn>
        </p223:reactions>
      </p:ext>
    </p188:extLst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081F-48E0-B5A7-1521-E4989DA58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82C46D-3FB9-FC6C-81A3-69782DF52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69E62-C2E5-79E6-F083-D503861F2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AD90-FC1C-40D4-AFBF-374BA5C0C27B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4EEEF-5DB1-42BA-1BAE-C6AAD8B8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A92BD-4267-373E-350B-4F06421AF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0146-54EB-467C-A36E-45AF5871E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0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760D5-8FED-293D-363E-BF3574E86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32853-A140-E168-148F-0DFEB765E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3696A-F870-20BB-F48D-4E7A74D42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AD90-FC1C-40D4-AFBF-374BA5C0C27B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922A7-3C94-4FD7-EB80-F2C868DCA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87DD9-DC51-2B51-6227-F8D7E63A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0146-54EB-467C-A36E-45AF5871E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9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1910ED-6CF5-69FC-5B5D-393A020EA2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E4C424-7C79-A3E7-2989-2537CCD78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D3CF4-9D53-2E32-C994-7D2307AB2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AD90-FC1C-40D4-AFBF-374BA5C0C27B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5F059-F032-CC67-E5DF-A89431A0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82261-8C30-7F91-20C0-EA3C9AF24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0146-54EB-467C-A36E-45AF5871E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0BF0F-00EE-3165-AEC1-958CCF314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DE9EC-7D95-0CE5-0316-B60F1A72F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CBC3F-9268-ADCD-C66C-C18200C11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AD90-FC1C-40D4-AFBF-374BA5C0C27B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BD492-FF32-543E-151B-25DE3520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704F4-B43B-FDAD-6A99-085DC4F2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0146-54EB-467C-A36E-45AF5871E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0AC92-2BB5-81F7-EBCD-57810F8AE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E17B1-219B-7E66-5D12-E21A8F01F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691CC-E140-B87F-AFFD-EF340FFFD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AD90-FC1C-40D4-AFBF-374BA5C0C27B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B1106-1540-901B-599D-0CAC73C71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3E278-58F2-AE99-D85E-CD0E13E40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0146-54EB-467C-A36E-45AF5871E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3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49253-14B9-5E3C-A443-AEBC5A136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260D7-50F8-8958-D76E-3BEBA99968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D54C4-FBF1-EFF3-99B8-7C7131D3D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E6126-DBA8-8E29-5F20-5C328C873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AD90-FC1C-40D4-AFBF-374BA5C0C27B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393C6-0006-8837-146B-EA15538E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3FEFD-6B8F-5B80-C5D6-EF2D0A0F4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0146-54EB-467C-A36E-45AF5871E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4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8AEE7-08C7-2BB7-258C-7C3EF8ABE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B9497-0CD0-93C1-92FD-5F31DC6F9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D7FEC-C4DC-90F9-5616-6EC21E2D1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EABDCD-2879-E0D3-54BE-F38B9335A5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C520DC-1666-1485-3FAD-208F16D2B2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5FE95F-0A2D-3764-A955-23AE14D0B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AD90-FC1C-40D4-AFBF-374BA5C0C27B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D04DA2-E932-1E73-91D2-56DE99E09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2A6AD0-9222-38B9-F072-E822A36B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0146-54EB-467C-A36E-45AF5871E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6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6EAA3-E2BB-C530-65CD-5A9BFA20B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81D2E-A6EF-BCAD-A103-FE443AB6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AD90-FC1C-40D4-AFBF-374BA5C0C27B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8B9CE9-9EA7-E19A-7A19-E9398D841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3B968F-EAAC-DC29-2D48-708806BAB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0146-54EB-467C-A36E-45AF5871E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6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C3264-A8FC-48F8-2972-48F9378B6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AD90-FC1C-40D4-AFBF-374BA5C0C27B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6F54D0-86DA-CADA-B898-20A3AC1CD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2CB1B-579E-1979-3B52-EF1A1A19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0146-54EB-467C-A36E-45AF5871E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0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F701A-7494-3D2C-06EA-A7094495F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0B4-AE82-4DC6-C0AD-A9E4DE45B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97784-C83F-C1C2-F66A-98CEAC681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2C6AB-0521-2852-C035-EC7DF26E0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AD90-FC1C-40D4-AFBF-374BA5C0C27B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F8AF5-22E9-E7AF-9A67-8C6B3B4F3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EB226-AC91-1D85-39F3-5A6EE508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0146-54EB-467C-A36E-45AF5871E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9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8FB4-9362-A1D7-3067-FBEA0221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DBCF2A-4A96-E644-FA23-81D73B1EDD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80B3D2-1CC5-33EF-CC12-363742B2D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F6140-08C3-DECA-7B10-A9ACBF8FF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AD90-FC1C-40D4-AFBF-374BA5C0C27B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5C933-BD25-A8D6-2CD6-50B2BC727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C3EE3-13EE-B1EF-7B4F-ECA2F55C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0146-54EB-467C-A36E-45AF5871E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7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B7935-5153-8EA4-0C63-9FC5BAED5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C5BA4-AEB2-8094-7579-F1FF7E42D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AC38A-4E14-CDF0-B364-3FA2125B8A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EAD90-FC1C-40D4-AFBF-374BA5C0C27B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F5A68-1B64-2D17-4D68-A57271CA7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7BC75-AB2E-686A-2F27-7DCFBE3BA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00146-54EB-467C-A36E-45AF5871E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0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101_62A361C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E9B3-F31D-BF87-032D-7D7596665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796" y="1122363"/>
            <a:ext cx="10995854" cy="2387600"/>
          </a:xfrm>
        </p:spPr>
        <p:txBody>
          <a:bodyPr>
            <a:normAutofit/>
          </a:bodyPr>
          <a:lstStyle/>
          <a:p>
            <a:r>
              <a:rPr lang="en-US" dirty="0"/>
              <a:t>Revisiting Performance Evaluation in the Age of Uncertainty</a:t>
            </a:r>
          </a:p>
        </p:txBody>
      </p:sp>
      <p:sp>
        <p:nvSpPr>
          <p:cNvPr id="4" name="Subtitle 9">
            <a:extLst>
              <a:ext uri="{FF2B5EF4-FFF2-40B4-BE49-F238E27FC236}">
                <a16:creationId xmlns:a16="http://schemas.microsoft.com/office/drawing/2014/main" id="{D01D5006-9389-084D-7A9D-99B941BB0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413" y="4430332"/>
            <a:ext cx="11195487" cy="18844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ea typeface="+mn-lt"/>
                <a:cs typeface="+mn-lt"/>
              </a:rPr>
              <a:t>Pedro Bruel, </a:t>
            </a:r>
            <a:r>
              <a:rPr lang="en-US" sz="2600" b="1" dirty="0">
                <a:ea typeface="+mn-lt"/>
                <a:cs typeface="+mn-lt"/>
              </a:rPr>
              <a:t>Viyom Mittal</a:t>
            </a:r>
            <a:r>
              <a:rPr lang="en-US" sz="2600" dirty="0">
                <a:ea typeface="+mn-lt"/>
                <a:cs typeface="+mn-lt"/>
              </a:rPr>
              <a:t>, Dejan </a:t>
            </a:r>
            <a:r>
              <a:rPr lang="en-US" sz="2600" err="1">
                <a:ea typeface="+mn-lt"/>
                <a:cs typeface="+mn-lt"/>
              </a:rPr>
              <a:t>Milojicic</a:t>
            </a:r>
            <a:r>
              <a:rPr lang="en-US" sz="2600" dirty="0">
                <a:ea typeface="+mn-lt"/>
                <a:cs typeface="+mn-lt"/>
              </a:rPr>
              <a:t>, Michalis </a:t>
            </a:r>
            <a:r>
              <a:rPr lang="en-US" sz="2600" err="1">
                <a:ea typeface="+mn-lt"/>
                <a:cs typeface="+mn-lt"/>
              </a:rPr>
              <a:t>Faloutsos</a:t>
            </a:r>
            <a:r>
              <a:rPr lang="en-US" sz="2600" dirty="0">
                <a:ea typeface="+mn-lt"/>
                <a:cs typeface="+mn-lt"/>
              </a:rPr>
              <a:t>, Eitan </a:t>
            </a:r>
            <a:r>
              <a:rPr lang="en-US" sz="2600" err="1">
                <a:ea typeface="+mn-lt"/>
                <a:cs typeface="+mn-lt"/>
              </a:rPr>
              <a:t>Frachtenberg</a:t>
            </a:r>
            <a:endParaRPr lang="en-US" sz="2600">
              <a:ea typeface="+mn-lt"/>
              <a:cs typeface="+mn-lt"/>
            </a:endParaRPr>
          </a:p>
          <a:p>
            <a:r>
              <a:rPr lang="en-US" sz="2800" i="1" dirty="0">
                <a:ea typeface="+mn-lt"/>
                <a:cs typeface="+mn-lt"/>
              </a:rPr>
              <a:t>Hewlett Packard Labs, USA;  UC Riverside</a:t>
            </a:r>
            <a:endParaRPr lang="en-US" sz="2800" dirty="0">
              <a:ea typeface="Calibri"/>
              <a:cs typeface="Calibri"/>
            </a:endParaRPr>
          </a:p>
        </p:txBody>
      </p:sp>
      <p:pic>
        <p:nvPicPr>
          <p:cNvPr id="5" name="Picture 4" descr="https://upload.wikimedia.org/wikipedia/commons/thumb/4/46/Hewlett_Packard_Enterprise_logo.svg/2560px-Hewlett_Packard_Enterprise_logo.svg.png">
            <a:extLst>
              <a:ext uri="{FF2B5EF4-FFF2-40B4-BE49-F238E27FC236}">
                <a16:creationId xmlns:a16="http://schemas.microsoft.com/office/drawing/2014/main" id="{89672373-A162-92CD-F63A-990C6148C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37" y="5658968"/>
            <a:ext cx="1689118" cy="706352"/>
          </a:xfrm>
          <a:prstGeom prst="rect">
            <a:avLst/>
          </a:prstGeom>
        </p:spPr>
      </p:pic>
      <p:pic>
        <p:nvPicPr>
          <p:cNvPr id="6" name="Picture 5" descr="https://upload.wikimedia.org/wikipedia/commons/2/2b/Hewlett_Packard_Labs_logo.png">
            <a:extLst>
              <a:ext uri="{FF2B5EF4-FFF2-40B4-BE49-F238E27FC236}">
                <a16:creationId xmlns:a16="http://schemas.microsoft.com/office/drawing/2014/main" id="{F071079F-3672-169D-ABB1-759340F21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97" y="5657725"/>
            <a:ext cx="2268286" cy="709487"/>
          </a:xfrm>
          <a:prstGeom prst="rect">
            <a:avLst/>
          </a:prstGeom>
        </p:spPr>
      </p:pic>
      <p:pic>
        <p:nvPicPr>
          <p:cNvPr id="7" name="Picture 6" descr="https://upload.wikimedia.org/wikipedia/commons/thumb/a/aa/UC_Riverside_logo.svg/2560px-UC_Riverside_logo.svg.png">
            <a:extLst>
              <a:ext uri="{FF2B5EF4-FFF2-40B4-BE49-F238E27FC236}">
                <a16:creationId xmlns:a16="http://schemas.microsoft.com/office/drawing/2014/main" id="{669553DA-610C-0A2B-3261-1A3F7AE19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135" y="5860053"/>
            <a:ext cx="1670629" cy="51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91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32CAD-F4CD-60C9-0ABE-AD4E0588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Pitfalls of performance summaries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A8790-5151-FB2D-5921-A8FB553DA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3500" cy="4351338"/>
          </a:xfrm>
        </p:spPr>
        <p:txBody>
          <a:bodyPr/>
          <a:lstStyle/>
          <a:p>
            <a:r>
              <a:rPr lang="en-US" dirty="0"/>
              <a:t>Wrong summary statistics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Ignoring important outliers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EAC9554-D428-9024-1FCB-F9A49B597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99" y="2335433"/>
            <a:ext cx="4717057" cy="189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F846C0-A8E1-088C-5D76-4F93160FFE7A}"/>
              </a:ext>
            </a:extLst>
          </p:cNvPr>
          <p:cNvSpPr txBox="1">
            <a:spLocks/>
          </p:cNvSpPr>
          <p:nvPr/>
        </p:nvSpPr>
        <p:spPr>
          <a:xfrm>
            <a:off x="5972175" y="1825625"/>
            <a:ext cx="51435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Wrong model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 enough samples</a:t>
            </a:r>
          </a:p>
        </p:txBody>
      </p:sp>
      <p:pic>
        <p:nvPicPr>
          <p:cNvPr id="2052" name="Picture 4" descr="Bell Curve Images – Browse 5,238 Stock Photos, Vectors, and Video | Adobe  Stock">
            <a:extLst>
              <a:ext uri="{FF2B5EF4-FFF2-40B4-BE49-F238E27FC236}">
                <a16:creationId xmlns:a16="http://schemas.microsoft.com/office/drawing/2014/main" id="{A0958D96-87C0-16B9-9276-5222125A9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325" y="2228849"/>
            <a:ext cx="3921000" cy="26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kewed Distributions - Statistics">
            <a:extLst>
              <a:ext uri="{FF2B5EF4-FFF2-40B4-BE49-F238E27FC236}">
                <a16:creationId xmlns:a16="http://schemas.microsoft.com/office/drawing/2014/main" id="{89C6EC06-BBD8-F3DA-255D-CC4608F04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199" y="2476500"/>
            <a:ext cx="3732760" cy="179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89A0968-C6A3-FE64-FC8F-CD7A255DE85B}"/>
              </a:ext>
            </a:extLst>
          </p:cNvPr>
          <p:cNvSpPr txBox="1">
            <a:spLocks/>
          </p:cNvSpPr>
          <p:nvPr/>
        </p:nvSpPr>
        <p:spPr>
          <a:xfrm>
            <a:off x="11202856" y="6301811"/>
            <a:ext cx="68434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421">
              <a:buFontTx/>
              <a:buBlip>
                <a:blip r:embed="rId5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5"/>
                </a:buBlip>
              </a:pPr>
              <a:t>10</a:t>
            </a:fld>
            <a:endParaRPr lang="en-US" dirty="0"/>
          </a:p>
        </p:txBody>
      </p:sp>
      <p:pic>
        <p:nvPicPr>
          <p:cNvPr id="7" name="Picture 2" descr="Drake going festive, Ainsley Harriot, celebrities in ramen, a man with the  sniffles, pegs – we review anything | Culture | The Guardian">
            <a:extLst>
              <a:ext uri="{FF2B5EF4-FFF2-40B4-BE49-F238E27FC236}">
                <a16:creationId xmlns:a16="http://schemas.microsoft.com/office/drawing/2014/main" id="{D2A29C63-B133-5B25-BCBF-27AD9EBC3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818" y="2639235"/>
            <a:ext cx="1414982" cy="84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4E177B-6C3A-977F-8F48-6FC8D833271A}"/>
              </a:ext>
            </a:extLst>
          </p:cNvPr>
          <p:cNvSpPr txBox="1"/>
          <p:nvPr/>
        </p:nvSpPr>
        <p:spPr>
          <a:xfrm>
            <a:off x="9436892" y="2063153"/>
            <a:ext cx="2355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strike="noStrike" baseline="0" dirty="0">
                <a:latin typeface="LMRoman10-Regular"/>
              </a:rPr>
              <a:t>confidence interval (CI) around the 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216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32CAD-F4CD-60C9-0ABE-AD4E0588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A8790-5151-FB2D-5921-A8FB553DA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300"/>
            <a:ext cx="5353050" cy="16033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>
                <a:ea typeface="Calibri" panose="020F0502020204030204"/>
                <a:cs typeface="Calibri" panose="020F0502020204030204"/>
              </a:rPr>
              <a:t>Similar things can happen with performance measurements: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ea typeface="Calibri" panose="020F0502020204030204"/>
                <a:cs typeface="Calibri" panose="020F0502020204030204"/>
              </a:rPr>
              <a:t>Summary statistics of 1,000 performance measurements of Leukocyte, an application in the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Rodinia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 benchmark suite</a:t>
            </a:r>
          </a:p>
          <a:p>
            <a:endParaRPr lang="en-US" dirty="0">
              <a:ea typeface="+mn-lt"/>
              <a:cs typeface="+mn-lt"/>
            </a:endParaRPr>
          </a:p>
        </p:txBody>
      </p:sp>
      <p:pic>
        <p:nvPicPr>
          <p:cNvPr id="4" name="Picture 3" descr="A grey rectangular sign with black text&#10;&#10;Description automatically generated">
            <a:extLst>
              <a:ext uri="{FF2B5EF4-FFF2-40B4-BE49-F238E27FC236}">
                <a16:creationId xmlns:a16="http://schemas.microsoft.com/office/drawing/2014/main" id="{3EB8F1C6-9458-7676-E9A8-455C78997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41" y="2842756"/>
            <a:ext cx="5615210" cy="1177475"/>
          </a:xfrm>
          <a:prstGeom prst="rect">
            <a:avLst/>
          </a:prstGeom>
        </p:spPr>
      </p:pic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425B8E1-052D-AE8C-7165-7E623AF0043F}"/>
              </a:ext>
            </a:extLst>
          </p:cNvPr>
          <p:cNvSpPr txBox="1">
            <a:spLocks/>
          </p:cNvSpPr>
          <p:nvPr/>
        </p:nvSpPr>
        <p:spPr>
          <a:xfrm>
            <a:off x="11202856" y="6301811"/>
            <a:ext cx="68434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3"/>
                </a:buBlip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388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32CAD-F4CD-60C9-0ABE-AD4E0588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A8790-5151-FB2D-5921-A8FB553DA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300"/>
            <a:ext cx="5353050" cy="16033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>
                <a:ea typeface="Calibri" panose="020F0502020204030204"/>
                <a:cs typeface="Calibri" panose="020F0502020204030204"/>
              </a:rPr>
              <a:t>Similar things can happen with performance measurements: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ea typeface="Calibri" panose="020F0502020204030204"/>
                <a:cs typeface="Calibri" panose="020F0502020204030204"/>
              </a:rPr>
              <a:t>Summary statistics of 1,000 performance measurements of Leukocyte, an application in the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Rodinia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 benchmark suite</a:t>
            </a:r>
          </a:p>
          <a:p>
            <a:endParaRPr lang="en-US" dirty="0">
              <a:ea typeface="+mn-lt"/>
              <a:cs typeface="+mn-lt"/>
            </a:endParaRPr>
          </a:p>
        </p:txBody>
      </p:sp>
      <p:pic>
        <p:nvPicPr>
          <p:cNvPr id="4" name="Picture 3" descr="A grey rectangular sign with black text&#10;&#10;Description automatically generated">
            <a:extLst>
              <a:ext uri="{FF2B5EF4-FFF2-40B4-BE49-F238E27FC236}">
                <a16:creationId xmlns:a16="http://schemas.microsoft.com/office/drawing/2014/main" id="{3EB8F1C6-9458-7676-E9A8-455C78997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41" y="2842756"/>
            <a:ext cx="5615210" cy="1177475"/>
          </a:xfrm>
          <a:prstGeom prst="rect">
            <a:avLst/>
          </a:prstGeom>
        </p:spPr>
      </p:pic>
      <p:pic>
        <p:nvPicPr>
          <p:cNvPr id="5" name="Picture 4" descr="A graph of a graph&#10;&#10;Description automatically generated">
            <a:extLst>
              <a:ext uri="{FF2B5EF4-FFF2-40B4-BE49-F238E27FC236}">
                <a16:creationId xmlns:a16="http://schemas.microsoft.com/office/drawing/2014/main" id="{9BC8AB8B-2C85-262B-4BCD-C39FFB291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497" y="763889"/>
            <a:ext cx="5487772" cy="5487772"/>
          </a:xfrm>
          <a:prstGeom prst="rect">
            <a:avLst/>
          </a:prstGeom>
        </p:spPr>
      </p:pic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B68DAA34-DAAC-5019-0D6A-E00EBA6C78C5}"/>
              </a:ext>
            </a:extLst>
          </p:cNvPr>
          <p:cNvSpPr txBox="1">
            <a:spLocks/>
          </p:cNvSpPr>
          <p:nvPr/>
        </p:nvSpPr>
        <p:spPr>
          <a:xfrm>
            <a:off x="11202856" y="6301811"/>
            <a:ext cx="68434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421">
              <a:buFontTx/>
              <a:buBlip>
                <a:blip r:embed="rId4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4"/>
                </a:buBlip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635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32CAD-F4CD-60C9-0ABE-AD4E0588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A8790-5151-FB2D-5921-A8FB553DA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300"/>
            <a:ext cx="5353050" cy="16033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>
                <a:ea typeface="Calibri" panose="020F0502020204030204"/>
                <a:cs typeface="Calibri" panose="020F0502020204030204"/>
              </a:rPr>
              <a:t>Similar things can happen with performance measurements: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ea typeface="Calibri" panose="020F0502020204030204"/>
                <a:cs typeface="Calibri" panose="020F0502020204030204"/>
              </a:rPr>
              <a:t>Summary statistics of 1,000 performance measurements of Leukocyte, an application in the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Rodinia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 benchmark suite</a:t>
            </a:r>
          </a:p>
          <a:p>
            <a:endParaRPr lang="en-US" dirty="0">
              <a:ea typeface="+mn-lt"/>
              <a:cs typeface="+mn-lt"/>
            </a:endParaRPr>
          </a:p>
        </p:txBody>
      </p:sp>
      <p:pic>
        <p:nvPicPr>
          <p:cNvPr id="4" name="Picture 3" descr="A grey rectangular sign with black text&#10;&#10;Description automatically generated">
            <a:extLst>
              <a:ext uri="{FF2B5EF4-FFF2-40B4-BE49-F238E27FC236}">
                <a16:creationId xmlns:a16="http://schemas.microsoft.com/office/drawing/2014/main" id="{3EB8F1C6-9458-7676-E9A8-455C78997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41" y="2842756"/>
            <a:ext cx="5615210" cy="1177475"/>
          </a:xfrm>
          <a:prstGeom prst="rect">
            <a:avLst/>
          </a:prstGeom>
        </p:spPr>
      </p:pic>
      <p:pic>
        <p:nvPicPr>
          <p:cNvPr id="5" name="Picture 4" descr="A graph of a graph&#10;&#10;Description automatically generated">
            <a:extLst>
              <a:ext uri="{FF2B5EF4-FFF2-40B4-BE49-F238E27FC236}">
                <a16:creationId xmlns:a16="http://schemas.microsoft.com/office/drawing/2014/main" id="{9BC8AB8B-2C85-262B-4BCD-C39FFB291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497" y="763889"/>
            <a:ext cx="5487772" cy="54877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5D1628-2BF5-D997-03F6-031127201261}"/>
              </a:ext>
            </a:extLst>
          </p:cNvPr>
          <p:cNvSpPr txBox="1"/>
          <p:nvPr/>
        </p:nvSpPr>
        <p:spPr>
          <a:xfrm>
            <a:off x="838200" y="4020231"/>
            <a:ext cx="6412693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cs typeface="Calibri"/>
              </a:rPr>
              <a:t>Questions we can ask after looking at the distribution:</a:t>
            </a:r>
            <a:endParaRPr lang="en-US" sz="2000" dirty="0">
              <a:ea typeface="Calibri"/>
              <a:cs typeface="Calibri"/>
            </a:endParaRPr>
          </a:p>
          <a:p>
            <a:endParaRPr lang="en-US" sz="20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Calibri"/>
              </a:rPr>
              <a:t>How many modes can we identify?</a:t>
            </a:r>
            <a:endParaRPr lang="en-US" sz="20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Calibri"/>
              </a:rPr>
              <a:t>What causes each mode?</a:t>
            </a:r>
            <a:endParaRPr lang="en-US" sz="20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Calibri"/>
              </a:rPr>
              <a:t>What causes the outliers?</a:t>
            </a:r>
            <a:endParaRPr lang="en-US" sz="20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Calibri"/>
              </a:rPr>
              <a:t>What does the mean </a:t>
            </a:r>
            <a:r>
              <a:rPr lang="en-US" sz="2000" i="1" dirty="0" err="1">
                <a:cs typeface="Calibri"/>
              </a:rPr>
              <a:t>mean</a:t>
            </a:r>
            <a:r>
              <a:rPr lang="en-US" sz="2000" dirty="0">
                <a:cs typeface="Calibri"/>
              </a:rPr>
              <a:t>?</a:t>
            </a:r>
            <a:endParaRPr lang="en-US" sz="20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cs typeface="Calibri"/>
              </a:rPr>
              <a:t>How many measurements do we need to accurately represent the performance of this application?</a:t>
            </a:r>
            <a:endParaRPr lang="en-US" sz="2000" b="1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ea typeface="Calibri"/>
              <a:cs typeface="Calibri"/>
            </a:endParaRP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3640FA61-B1ED-C717-524C-A8F79EB9B7D4}"/>
              </a:ext>
            </a:extLst>
          </p:cNvPr>
          <p:cNvSpPr txBox="1">
            <a:spLocks/>
          </p:cNvSpPr>
          <p:nvPr/>
        </p:nvSpPr>
        <p:spPr>
          <a:xfrm>
            <a:off x="11202856" y="6301811"/>
            <a:ext cx="68434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421">
              <a:buFontTx/>
              <a:buBlip>
                <a:blip r:embed="rId4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4"/>
                </a:buBlip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537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32CAD-F4CD-60C9-0ABE-AD4E05884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7075" cy="1368425"/>
          </a:xfrm>
        </p:spPr>
        <p:txBody>
          <a:bodyPr>
            <a:normAutofit fontScale="90000"/>
          </a:bodyPr>
          <a:lstStyle/>
          <a:p>
            <a:r>
              <a:rPr lang="en-US" dirty="0"/>
              <a:t>Proposed approach for Educators and Practitioners</a:t>
            </a:r>
            <a:br>
              <a:rPr lang="en-US" dirty="0"/>
            </a:br>
            <a:r>
              <a:rPr lang="en-US" sz="2400" i="1" dirty="0">
                <a:latin typeface="+mn-lt"/>
              </a:rPr>
              <a:t>Shifting perspective: Performance as a Distribution</a:t>
            </a:r>
            <a:endParaRPr lang="en-US" i="1" dirty="0">
              <a:latin typeface="+mn-lt"/>
            </a:endParaRPr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BB24B449-07A5-9165-9CA5-1C3BDC668C12}"/>
              </a:ext>
            </a:extLst>
          </p:cNvPr>
          <p:cNvSpPr txBox="1">
            <a:spLocks/>
          </p:cNvSpPr>
          <p:nvPr/>
        </p:nvSpPr>
        <p:spPr>
          <a:xfrm>
            <a:off x="11202856" y="6301811"/>
            <a:ext cx="68434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14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72318A-70DE-FE32-0DB8-E90A0C9288B4}"/>
              </a:ext>
            </a:extLst>
          </p:cNvPr>
          <p:cNvCxnSpPr/>
          <p:nvPr/>
        </p:nvCxnSpPr>
        <p:spPr>
          <a:xfrm>
            <a:off x="1543050" y="2105025"/>
            <a:ext cx="0" cy="40576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593CC21-7FDC-62F7-EEE1-6EFDF22DEE08}"/>
              </a:ext>
            </a:extLst>
          </p:cNvPr>
          <p:cNvCxnSpPr>
            <a:cxnSpLocks/>
          </p:cNvCxnSpPr>
          <p:nvPr/>
        </p:nvCxnSpPr>
        <p:spPr>
          <a:xfrm flipH="1">
            <a:off x="1543050" y="6162675"/>
            <a:ext cx="8667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9550BA5-1D08-FAFD-919F-2F9FBF52F2CC}"/>
              </a:ext>
            </a:extLst>
          </p:cNvPr>
          <p:cNvSpPr/>
          <p:nvPr/>
        </p:nvSpPr>
        <p:spPr>
          <a:xfrm rot="16200000">
            <a:off x="1881193" y="5138748"/>
            <a:ext cx="1419216" cy="6286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Expect</a:t>
            </a:r>
          </a:p>
          <a:p>
            <a:pPr algn="ctr"/>
            <a:r>
              <a:rPr lang="en-US" dirty="0"/>
              <a:t>Distributions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B1971B-ABFE-81AE-44B4-25EE6767E3F5}"/>
              </a:ext>
            </a:extLst>
          </p:cNvPr>
          <p:cNvSpPr/>
          <p:nvPr/>
        </p:nvSpPr>
        <p:spPr>
          <a:xfrm rot="16200000">
            <a:off x="2486028" y="4838709"/>
            <a:ext cx="2019296" cy="6286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Report</a:t>
            </a:r>
          </a:p>
          <a:p>
            <a:pPr algn="ctr"/>
            <a:r>
              <a:rPr lang="en-US" dirty="0"/>
              <a:t>Distributions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211543-A55C-79FE-FCB1-F4D14D432BE5}"/>
              </a:ext>
            </a:extLst>
          </p:cNvPr>
          <p:cNvSpPr/>
          <p:nvPr/>
        </p:nvSpPr>
        <p:spPr>
          <a:xfrm rot="16200000">
            <a:off x="2952751" y="4343407"/>
            <a:ext cx="3009899" cy="6286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Measure enough samples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A5F953-03D3-5A7E-3CBA-64D7AE490D61}"/>
              </a:ext>
            </a:extLst>
          </p:cNvPr>
          <p:cNvSpPr/>
          <p:nvPr/>
        </p:nvSpPr>
        <p:spPr>
          <a:xfrm rot="16200000">
            <a:off x="4233863" y="4719644"/>
            <a:ext cx="2257426" cy="6286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Measure just enough samples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49215B-6E83-2581-481F-809B38DE1DED}"/>
              </a:ext>
            </a:extLst>
          </p:cNvPr>
          <p:cNvSpPr/>
          <p:nvPr/>
        </p:nvSpPr>
        <p:spPr>
          <a:xfrm rot="16200000">
            <a:off x="5662618" y="5138748"/>
            <a:ext cx="1419216" cy="6286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Embrace statistics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06B0CF-8E10-06C0-FD80-E818D882EEF6}"/>
              </a:ext>
            </a:extLst>
          </p:cNvPr>
          <p:cNvSpPr/>
          <p:nvPr/>
        </p:nvSpPr>
        <p:spPr>
          <a:xfrm rot="16200000">
            <a:off x="7239001" y="3943357"/>
            <a:ext cx="3810000" cy="6286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Embrace exceptions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02CBE30-DAE1-95D3-B7E4-3A0CE2282FE5}"/>
              </a:ext>
            </a:extLst>
          </p:cNvPr>
          <p:cNvSpPr/>
          <p:nvPr/>
        </p:nvSpPr>
        <p:spPr>
          <a:xfrm>
            <a:off x="2305050" y="2266950"/>
            <a:ext cx="6372225" cy="2362200"/>
          </a:xfrm>
          <a:custGeom>
            <a:avLst/>
            <a:gdLst>
              <a:gd name="connsiteX0" fmla="*/ 0 w 6372225"/>
              <a:gd name="connsiteY0" fmla="*/ 2362200 h 2362200"/>
              <a:gd name="connsiteX1" fmla="*/ 2181225 w 6372225"/>
              <a:gd name="connsiteY1" fmla="*/ 352425 h 2362200"/>
              <a:gd name="connsiteX2" fmla="*/ 4552950 w 6372225"/>
              <a:gd name="connsiteY2" fmla="*/ 2209800 h 2362200"/>
              <a:gd name="connsiteX3" fmla="*/ 6372225 w 6372225"/>
              <a:gd name="connsiteY3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72225" h="2362200">
                <a:moveTo>
                  <a:pt x="0" y="2362200"/>
                </a:moveTo>
                <a:cubicBezTo>
                  <a:pt x="711200" y="1370012"/>
                  <a:pt x="1422400" y="377825"/>
                  <a:pt x="2181225" y="352425"/>
                </a:cubicBezTo>
                <a:cubicBezTo>
                  <a:pt x="2940050" y="327025"/>
                  <a:pt x="3854450" y="2268537"/>
                  <a:pt x="4552950" y="2209800"/>
                </a:cubicBezTo>
                <a:cubicBezTo>
                  <a:pt x="5251450" y="2151062"/>
                  <a:pt x="6037263" y="379412"/>
                  <a:pt x="6372225" y="0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51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32CAD-F4CD-60C9-0ABE-AD4E05884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7075" cy="1368425"/>
          </a:xfrm>
        </p:spPr>
        <p:txBody>
          <a:bodyPr>
            <a:normAutofit/>
          </a:bodyPr>
          <a:lstStyle/>
          <a:p>
            <a:r>
              <a:rPr lang="en-US" dirty="0"/>
              <a:t>Assignment ideas</a:t>
            </a:r>
            <a:br>
              <a:rPr lang="en-US" dirty="0"/>
            </a:br>
            <a:r>
              <a:rPr lang="en-US" sz="2400" i="1" dirty="0">
                <a:latin typeface="+mn-lt"/>
              </a:rPr>
              <a:t>Applying the new approach</a:t>
            </a:r>
            <a:endParaRPr lang="en-US" i="1" dirty="0">
              <a:latin typeface="+mn-lt"/>
            </a:endParaRPr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BB24B449-07A5-9165-9CA5-1C3BDC668C12}"/>
              </a:ext>
            </a:extLst>
          </p:cNvPr>
          <p:cNvSpPr txBox="1">
            <a:spLocks/>
          </p:cNvSpPr>
          <p:nvPr/>
        </p:nvSpPr>
        <p:spPr>
          <a:xfrm>
            <a:off x="11202856" y="6301811"/>
            <a:ext cx="68434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15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529AD0-8604-9B7E-EDEF-424F33950F9D}"/>
              </a:ext>
            </a:extLst>
          </p:cNvPr>
          <p:cNvSpPr/>
          <p:nvPr/>
        </p:nvSpPr>
        <p:spPr>
          <a:xfrm>
            <a:off x="3071812" y="1733550"/>
            <a:ext cx="6048376" cy="666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Benchmarks: </a:t>
            </a:r>
            <a:r>
              <a:rPr lang="en-US" dirty="0" err="1"/>
              <a:t>Rodinia</a:t>
            </a:r>
            <a:r>
              <a:rPr lang="en-US" dirty="0"/>
              <a:t>, </a:t>
            </a:r>
            <a:r>
              <a:rPr lang="en-US" dirty="0" err="1"/>
              <a:t>StressNG</a:t>
            </a:r>
            <a:r>
              <a:rPr lang="en-US" dirty="0"/>
              <a:t>, TPC and many others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294CDB2-90F0-83AD-55A1-8D7F5E6CE9EB}"/>
              </a:ext>
            </a:extLst>
          </p:cNvPr>
          <p:cNvSpPr/>
          <p:nvPr/>
        </p:nvSpPr>
        <p:spPr>
          <a:xfrm>
            <a:off x="1076325" y="2428875"/>
            <a:ext cx="2162175" cy="66675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Beginner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B16EC1A-138E-7C29-C1A6-A54C7B1D8EA4}"/>
              </a:ext>
            </a:extLst>
          </p:cNvPr>
          <p:cNvSpPr/>
          <p:nvPr/>
        </p:nvSpPr>
        <p:spPr>
          <a:xfrm>
            <a:off x="4800600" y="2438400"/>
            <a:ext cx="2162175" cy="66675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Intermediate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C4345B8-6AAE-892A-83D2-3A7EF5D24CE9}"/>
              </a:ext>
            </a:extLst>
          </p:cNvPr>
          <p:cNvSpPr/>
          <p:nvPr/>
        </p:nvSpPr>
        <p:spPr>
          <a:xfrm>
            <a:off x="8382000" y="2457450"/>
            <a:ext cx="2162175" cy="66675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Expert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532F24-DB4B-2B76-0C04-27C5757DF4DD}"/>
              </a:ext>
            </a:extLst>
          </p:cNvPr>
          <p:cNvSpPr/>
          <p:nvPr/>
        </p:nvSpPr>
        <p:spPr>
          <a:xfrm>
            <a:off x="371475" y="3190875"/>
            <a:ext cx="3770442" cy="34760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92D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i="0" u="none" strike="noStrike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MRoman10-Regular"/>
              </a:rPr>
              <a:t>Answer questions like: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u="none" strike="noStrike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MRoman10-Regular"/>
              </a:rPr>
              <a:t>What can you say about the performance of each application in the benchmark suite?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u="none" strike="noStrike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MRoman10-Regular"/>
              </a:rPr>
              <a:t>How many repeated measurements did you make of each application?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u="none" strike="noStrike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MRoman10-Regular"/>
              </a:rPr>
              <a:t>Why did you choose this number of repetitions?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u="none" strike="noStrike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MRoman10-Regular"/>
              </a:rPr>
              <a:t>What is the best way to represent your inferences?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73D0640-2787-FAA3-40CA-55FC075E820A}"/>
              </a:ext>
            </a:extLst>
          </p:cNvPr>
          <p:cNvSpPr/>
          <p:nvPr/>
        </p:nvSpPr>
        <p:spPr>
          <a:xfrm>
            <a:off x="4467224" y="3190875"/>
            <a:ext cx="3292128" cy="34760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0" i="0" u="none" strike="noStrike" baseline="0" dirty="0">
                <a:solidFill>
                  <a:schemeClr val="tx1"/>
                </a:solidFill>
                <a:latin typeface="LMRoman10-Regular"/>
              </a:rPr>
              <a:t>The measurements should be done with different</a:t>
            </a:r>
          </a:p>
          <a:p>
            <a:r>
              <a:rPr lang="en-US" sz="1800" b="0" i="0" u="none" strike="noStrike" baseline="0" dirty="0">
                <a:solidFill>
                  <a:schemeClr val="tx1"/>
                </a:solidFill>
                <a:latin typeface="LMRoman10-Regular"/>
              </a:rPr>
              <a:t>levels of interference from other applications and stressors. The students can try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MRoman10-Regular"/>
              </a:rPr>
              <a:t>R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LMRoman10-Regular"/>
              </a:rPr>
              <a:t>un a benchmark with and without interference from another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MRoman10-Regular"/>
              </a:rPr>
              <a:t>E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LMRoman10-Regular"/>
              </a:rPr>
              <a:t>liminate as much interference as possible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CBED966-163C-EFF9-0828-8B81CAC7735F}"/>
              </a:ext>
            </a:extLst>
          </p:cNvPr>
          <p:cNvSpPr/>
          <p:nvPr/>
        </p:nvSpPr>
        <p:spPr>
          <a:xfrm>
            <a:off x="8067674" y="3190875"/>
            <a:ext cx="3135181" cy="34760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0" i="0" u="none" strike="noStrike" baseline="0" dirty="0">
                <a:solidFill>
                  <a:schemeClr val="tx1"/>
                </a:solidFill>
                <a:latin typeface="LMRoman10-Regular"/>
              </a:rPr>
              <a:t>The students </a:t>
            </a:r>
            <a:r>
              <a:rPr lang="en-US" dirty="0">
                <a:solidFill>
                  <a:schemeClr val="tx1"/>
                </a:solidFill>
                <a:latin typeface="LMRoman10-Regular"/>
              </a:rPr>
              <a:t>can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LMRoman10-Regular"/>
              </a:rPr>
              <a:t> run and compare the performance distributions for applications on the suite using different programming models and libraries such as OpenMP, MPI, and CUDA and provide detailed analysis.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01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47F91-685E-7DBD-6650-F2EA0B69C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CA605-333D-DC52-DCC4-09BB4427E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7075" cy="1368425"/>
          </a:xfrm>
        </p:spPr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EC6A658F-F4F4-6EA8-5B4A-73B47A5DC8D7}"/>
              </a:ext>
            </a:extLst>
          </p:cNvPr>
          <p:cNvSpPr txBox="1">
            <a:spLocks/>
          </p:cNvSpPr>
          <p:nvPr/>
        </p:nvSpPr>
        <p:spPr>
          <a:xfrm>
            <a:off x="11202856" y="6301811"/>
            <a:ext cx="68434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16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DB9AF8-04FA-96AB-A1B5-A44AD49FA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346" y="1511300"/>
            <a:ext cx="10890691" cy="508093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Performance summaries can be hard to estimate accurately and can obscure critical insights about </a:t>
            </a:r>
            <a:r>
              <a:rPr lang="en-US" sz="2800" dirty="0">
                <a:ea typeface="+mn-lt"/>
                <a:cs typeface="+mn-lt"/>
              </a:rPr>
              <a:t>the </a:t>
            </a:r>
            <a:r>
              <a:rPr lang="en-US" dirty="0">
                <a:ea typeface="+mn-lt"/>
                <a:cs typeface="+mn-lt"/>
              </a:rPr>
              <a:t>system under test.</a:t>
            </a:r>
          </a:p>
          <a:p>
            <a:pPr>
              <a:buFont typeface="Arial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Requirement for a shift from treating performance as a number to performance as a distribution.</a:t>
            </a:r>
          </a:p>
          <a:p>
            <a:pPr>
              <a:buFont typeface="Arial"/>
            </a:pPr>
            <a:r>
              <a:rPr lang="en-US" dirty="0">
                <a:ea typeface="+mn-lt"/>
                <a:cs typeface="+mn-lt"/>
              </a:rPr>
              <a:t>Need of utilizing better statistical tools to evaluate and compare performance distributions.</a:t>
            </a:r>
          </a:p>
          <a:p>
            <a:pPr>
              <a:buFont typeface="Arial"/>
            </a:pPr>
            <a:r>
              <a:rPr lang="en-US" dirty="0">
                <a:ea typeface="+mn-lt"/>
                <a:cs typeface="+mn-lt"/>
              </a:rPr>
              <a:t>Propose several practices and concepts to be taught to HPC students and practitioners, so that they may produce rich and accurate </a:t>
            </a:r>
            <a:r>
              <a:rPr lang="en-US">
                <a:ea typeface="+mn-lt"/>
                <a:cs typeface="+mn-lt"/>
              </a:rPr>
              <a:t>performance evaluations.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Future scope and ongoing work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>
              <a:buFont typeface="Arial"/>
            </a:pPr>
            <a:r>
              <a:rPr lang="en-US" dirty="0">
                <a:ea typeface="+mn-lt"/>
                <a:cs typeface="+mn-lt"/>
              </a:rPr>
              <a:t>Areas to address: </a:t>
            </a:r>
            <a:r>
              <a:rPr lang="en-US" dirty="0" err="1">
                <a:ea typeface="+mn-lt"/>
                <a:cs typeface="+mn-lt"/>
              </a:rPr>
              <a:t>Autostopping</a:t>
            </a:r>
            <a:r>
              <a:rPr lang="en-US" dirty="0">
                <a:ea typeface="+mn-lt"/>
                <a:cs typeface="+mn-lt"/>
              </a:rPr>
              <a:t>, predicting variability and reproducibility</a:t>
            </a:r>
          </a:p>
          <a:p>
            <a:pPr>
              <a:buFont typeface="Arial"/>
            </a:pPr>
            <a:r>
              <a:rPr lang="en-US" dirty="0">
                <a:ea typeface="+mn-lt"/>
                <a:cs typeface="+mn-lt"/>
              </a:rPr>
              <a:t>SHARP (To be open-sourced soon)</a:t>
            </a:r>
          </a:p>
        </p:txBody>
      </p:sp>
    </p:spTree>
    <p:extLst>
      <p:ext uri="{BB962C8B-B14F-4D97-AF65-F5344CB8AC3E}">
        <p14:creationId xmlns:p14="http://schemas.microsoft.com/office/powerpoint/2010/main" val="151003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70964-1BD7-D8A3-19BB-0135DE85E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A0B3F-24B9-8249-EE67-BCD92617A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653" y="1764434"/>
            <a:ext cx="4694094" cy="136842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Thank you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dirty="0"/>
              <a:t>for your attention</a:t>
            </a: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6EFFD4BB-87D6-EF72-AE31-38E222706BA7}"/>
              </a:ext>
            </a:extLst>
          </p:cNvPr>
          <p:cNvSpPr txBox="1">
            <a:spLocks/>
          </p:cNvSpPr>
          <p:nvPr/>
        </p:nvSpPr>
        <p:spPr>
          <a:xfrm>
            <a:off x="11202856" y="6301811"/>
            <a:ext cx="68434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110516-6734-1EE8-C9F9-68CCFF0617BE}"/>
              </a:ext>
            </a:extLst>
          </p:cNvPr>
          <p:cNvSpPr txBox="1">
            <a:spLocks/>
          </p:cNvSpPr>
          <p:nvPr/>
        </p:nvSpPr>
        <p:spPr>
          <a:xfrm>
            <a:off x="3747653" y="3426979"/>
            <a:ext cx="4694094" cy="1368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Any Questions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Calibri Light"/>
              <a:cs typeface="Calibri Light"/>
            </a:endParaRPr>
          </a:p>
        </p:txBody>
      </p:sp>
      <p:pic>
        <p:nvPicPr>
          <p:cNvPr id="8" name="Picture 7" descr="Question Mark | Free Stock Photo | Illustration of a green question ...">
            <a:extLst>
              <a:ext uri="{FF2B5EF4-FFF2-40B4-BE49-F238E27FC236}">
                <a16:creationId xmlns:a16="http://schemas.microsoft.com/office/drawing/2014/main" id="{AEE3D82F-C4B3-7888-18AA-07696E66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830" y="4485409"/>
            <a:ext cx="1201139" cy="218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10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32CAD-F4CD-60C9-0ABE-AD4E0588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US" dirty="0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A8790-5151-FB2D-5921-A8FB553DA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estimation challenges</a:t>
            </a:r>
          </a:p>
          <a:p>
            <a:r>
              <a:rPr lang="en-US" dirty="0"/>
              <a:t>Pitfalls of performance summaries</a:t>
            </a:r>
          </a:p>
          <a:p>
            <a:r>
              <a:rPr lang="en-US" dirty="0"/>
              <a:t>Empirical examples</a:t>
            </a:r>
          </a:p>
          <a:p>
            <a:r>
              <a:rPr lang="en-US" dirty="0"/>
              <a:t>Proposed approach for Educators and Practitioners</a:t>
            </a:r>
          </a:p>
          <a:p>
            <a:r>
              <a:rPr lang="en-US" dirty="0"/>
              <a:t>Assignment ideas</a:t>
            </a:r>
            <a:endParaRPr lang="en-US" dirty="0">
              <a:ea typeface="+mn-lt"/>
              <a:cs typeface="+mn-lt"/>
            </a:endParaRPr>
          </a:p>
          <a:p>
            <a:r>
              <a:rPr lang="en-US" dirty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AA374A51-C0A8-1006-810C-A5D8F4E4E564}"/>
              </a:ext>
            </a:extLst>
          </p:cNvPr>
          <p:cNvSpPr txBox="1">
            <a:spLocks/>
          </p:cNvSpPr>
          <p:nvPr/>
        </p:nvSpPr>
        <p:spPr>
          <a:xfrm>
            <a:off x="11202856" y="6301811"/>
            <a:ext cx="68434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3"/>
                </a:buBlip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87456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32CAD-F4CD-60C9-0ABE-AD4E05884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6099" cy="1325563"/>
          </a:xfrm>
        </p:spPr>
        <p:txBody>
          <a:bodyPr>
            <a:normAutofit/>
          </a:bodyPr>
          <a:lstStyle/>
          <a:p>
            <a:r>
              <a:rPr lang="en-US" dirty="0"/>
              <a:t>Performance estimation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A8790-5151-FB2D-5921-A8FB553DA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191250" cy="220345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HPC systems and cloud-native environments:</a:t>
            </a:r>
          </a:p>
          <a:p>
            <a:r>
              <a:rPr lang="en-US" sz="2400" dirty="0">
                <a:ea typeface="+mn-lt"/>
                <a:cs typeface="+mn-lt"/>
              </a:rPr>
              <a:t>Layered software abstraction</a:t>
            </a:r>
          </a:p>
          <a:p>
            <a:r>
              <a:rPr lang="en-US" sz="2400" dirty="0">
                <a:ea typeface="+mn-lt"/>
                <a:cs typeface="+mn-lt"/>
              </a:rPr>
              <a:t>Multi-level hardware</a:t>
            </a:r>
          </a:p>
          <a:p>
            <a:r>
              <a:rPr lang="en-US" sz="2400" dirty="0">
                <a:ea typeface="+mn-lt"/>
                <a:cs typeface="+mn-lt"/>
              </a:rPr>
              <a:t>Interference from other applications</a:t>
            </a:r>
          </a:p>
          <a:p>
            <a:r>
              <a:rPr lang="en-US" sz="2400" dirty="0">
                <a:ea typeface="+mn-lt"/>
                <a:cs typeface="+mn-lt"/>
              </a:rPr>
              <a:t>Factors like rack and server room temperature</a:t>
            </a:r>
          </a:p>
          <a:p>
            <a:pPr marL="0" indent="0">
              <a:buNone/>
            </a:pPr>
            <a:endParaRPr lang="en-US" sz="2400" dirty="0">
              <a:ea typeface="+mn-lt"/>
              <a:cs typeface="+mn-lt"/>
            </a:endParaRPr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FAF163E4-B137-97DE-997C-258F9D4F166F}"/>
              </a:ext>
            </a:extLst>
          </p:cNvPr>
          <p:cNvSpPr txBox="1">
            <a:spLocks/>
          </p:cNvSpPr>
          <p:nvPr/>
        </p:nvSpPr>
        <p:spPr>
          <a:xfrm>
            <a:off x="11202856" y="6301811"/>
            <a:ext cx="68434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13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32CAD-F4CD-60C9-0ABE-AD4E05884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6099" cy="1325563"/>
          </a:xfrm>
        </p:spPr>
        <p:txBody>
          <a:bodyPr>
            <a:normAutofit/>
          </a:bodyPr>
          <a:lstStyle/>
          <a:p>
            <a:r>
              <a:rPr lang="en-US" dirty="0"/>
              <a:t>Performance estimation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A8790-5151-FB2D-5921-A8FB553DA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191250" cy="22034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HPC systems and cloud native environments:</a:t>
            </a:r>
          </a:p>
          <a:p>
            <a:r>
              <a:rPr lang="en-US" sz="2400" dirty="0">
                <a:ea typeface="+mn-lt"/>
                <a:cs typeface="+mn-lt"/>
              </a:rPr>
              <a:t>Layered software abstraction</a:t>
            </a:r>
          </a:p>
          <a:p>
            <a:r>
              <a:rPr lang="en-US" sz="2400" dirty="0">
                <a:ea typeface="+mn-lt"/>
                <a:cs typeface="+mn-lt"/>
              </a:rPr>
              <a:t>Multi-level hardware</a:t>
            </a:r>
          </a:p>
          <a:p>
            <a:r>
              <a:rPr lang="en-US" sz="2400" dirty="0">
                <a:ea typeface="+mn-lt"/>
                <a:cs typeface="+mn-lt"/>
              </a:rPr>
              <a:t>Interference from other applications</a:t>
            </a:r>
          </a:p>
          <a:p>
            <a:r>
              <a:rPr lang="en-US" sz="2400" dirty="0">
                <a:ea typeface="+mn-lt"/>
                <a:cs typeface="+mn-lt"/>
              </a:rPr>
              <a:t>Factors like rack and server room temperature</a:t>
            </a:r>
          </a:p>
          <a:p>
            <a:pPr marL="0" indent="0">
              <a:buNone/>
            </a:pPr>
            <a:endParaRPr lang="en-US" sz="2400" dirty="0">
              <a:ea typeface="+mn-lt"/>
              <a:cs typeface="+mn-lt"/>
            </a:endParaRPr>
          </a:p>
        </p:txBody>
      </p:sp>
      <p:pic>
        <p:nvPicPr>
          <p:cNvPr id="4" name="Picture 2" descr="ELEPHANT STORY - A doctor's perspective - FamPhy | Doctor at Home">
            <a:extLst>
              <a:ext uri="{FF2B5EF4-FFF2-40B4-BE49-F238E27FC236}">
                <a16:creationId xmlns:a16="http://schemas.microsoft.com/office/drawing/2014/main" id="{C6EC5409-C108-5866-EEF2-79CEBD81E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757" y="1857375"/>
            <a:ext cx="4545806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F50A2704-BED7-8B52-607D-C9764B04B765}"/>
              </a:ext>
            </a:extLst>
          </p:cNvPr>
          <p:cNvSpPr txBox="1">
            <a:spLocks/>
          </p:cNvSpPr>
          <p:nvPr/>
        </p:nvSpPr>
        <p:spPr>
          <a:xfrm>
            <a:off x="11202856" y="6301811"/>
            <a:ext cx="68434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3"/>
                </a:buBlip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104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32CAD-F4CD-60C9-0ABE-AD4E05884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6099" cy="1325563"/>
          </a:xfrm>
        </p:spPr>
        <p:txBody>
          <a:bodyPr>
            <a:normAutofit/>
          </a:bodyPr>
          <a:lstStyle/>
          <a:p>
            <a:r>
              <a:rPr lang="en-US" dirty="0"/>
              <a:t>Performance estimation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A8790-5151-FB2D-5921-A8FB553DA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191250" cy="22034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HPC systems and cloud native environments:</a:t>
            </a:r>
          </a:p>
          <a:p>
            <a:r>
              <a:rPr lang="en-US" sz="2400" dirty="0">
                <a:ea typeface="+mn-lt"/>
                <a:cs typeface="+mn-lt"/>
              </a:rPr>
              <a:t>Layered software abstraction</a:t>
            </a:r>
          </a:p>
          <a:p>
            <a:r>
              <a:rPr lang="en-US" sz="2400" dirty="0">
                <a:ea typeface="+mn-lt"/>
                <a:cs typeface="+mn-lt"/>
              </a:rPr>
              <a:t>Multi-level hardware</a:t>
            </a:r>
          </a:p>
          <a:p>
            <a:r>
              <a:rPr lang="en-US" sz="2400" dirty="0">
                <a:ea typeface="+mn-lt"/>
                <a:cs typeface="+mn-lt"/>
              </a:rPr>
              <a:t>Interference from other applications</a:t>
            </a:r>
          </a:p>
          <a:p>
            <a:r>
              <a:rPr lang="en-US" sz="2400" dirty="0">
                <a:ea typeface="+mn-lt"/>
                <a:cs typeface="+mn-lt"/>
              </a:rPr>
              <a:t>Factors like rack and server room temperature</a:t>
            </a:r>
          </a:p>
          <a:p>
            <a:pPr marL="0" indent="0">
              <a:buNone/>
            </a:pPr>
            <a:endParaRPr lang="en-US" sz="2400" dirty="0">
              <a:ea typeface="+mn-lt"/>
              <a:cs typeface="+mn-lt"/>
            </a:endParaRPr>
          </a:p>
        </p:txBody>
      </p:sp>
      <p:pic>
        <p:nvPicPr>
          <p:cNvPr id="4" name="Picture 2" descr="ELEPHANT STORY - A doctor's perspective - FamPhy | Doctor at Home">
            <a:extLst>
              <a:ext uri="{FF2B5EF4-FFF2-40B4-BE49-F238E27FC236}">
                <a16:creationId xmlns:a16="http://schemas.microsoft.com/office/drawing/2014/main" id="{EBE36B22-9287-9AE3-A418-F24FFBEFC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757" y="1857375"/>
            <a:ext cx="4545806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C814CD-1672-348F-4276-BC7B40D919FA}"/>
              </a:ext>
            </a:extLst>
          </p:cNvPr>
          <p:cNvSpPr txBox="1">
            <a:spLocks/>
          </p:cNvSpPr>
          <p:nvPr/>
        </p:nvSpPr>
        <p:spPr>
          <a:xfrm>
            <a:off x="838200" y="4022725"/>
            <a:ext cx="8048625" cy="1835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Limitations of current approaches:</a:t>
            </a:r>
          </a:p>
          <a:p>
            <a:r>
              <a:rPr lang="en-US" sz="2400" dirty="0">
                <a:ea typeface="+mn-lt"/>
                <a:cs typeface="+mn-lt"/>
              </a:rPr>
              <a:t>Incomplete performance descriptors</a:t>
            </a:r>
          </a:p>
          <a:p>
            <a:r>
              <a:rPr lang="en-US" sz="2400" dirty="0">
                <a:ea typeface="+mn-lt"/>
                <a:cs typeface="+mn-lt"/>
              </a:rPr>
              <a:t>Insufficient/excessive performance samples</a:t>
            </a:r>
          </a:p>
          <a:p>
            <a:r>
              <a:rPr lang="en-US" sz="2400" dirty="0">
                <a:ea typeface="+mn-lt"/>
                <a:cs typeface="+mn-lt"/>
              </a:rPr>
              <a:t>Failure in capturing rich behavioral patterns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6F7ED16-1E2B-2DBF-780C-159E374F029D}"/>
              </a:ext>
            </a:extLst>
          </p:cNvPr>
          <p:cNvSpPr txBox="1">
            <a:spLocks/>
          </p:cNvSpPr>
          <p:nvPr/>
        </p:nvSpPr>
        <p:spPr>
          <a:xfrm>
            <a:off x="11202856" y="6301811"/>
            <a:ext cx="68434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3"/>
                </a:buBlip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3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32CAD-F4CD-60C9-0ABE-AD4E05884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6099" cy="1325563"/>
          </a:xfrm>
        </p:spPr>
        <p:txBody>
          <a:bodyPr>
            <a:normAutofit/>
          </a:bodyPr>
          <a:lstStyle/>
          <a:p>
            <a:r>
              <a:rPr lang="en-US" dirty="0"/>
              <a:t>Performance estimation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A8790-5151-FB2D-5921-A8FB553DA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191250" cy="22034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HPC systems and cloud native environments:</a:t>
            </a:r>
          </a:p>
          <a:p>
            <a:r>
              <a:rPr lang="en-US" sz="2400" dirty="0">
                <a:ea typeface="+mn-lt"/>
                <a:cs typeface="+mn-lt"/>
              </a:rPr>
              <a:t>Layered software abstraction</a:t>
            </a:r>
          </a:p>
          <a:p>
            <a:r>
              <a:rPr lang="en-US" sz="2400" dirty="0">
                <a:ea typeface="+mn-lt"/>
                <a:cs typeface="+mn-lt"/>
              </a:rPr>
              <a:t>Multi-level hardware</a:t>
            </a:r>
          </a:p>
          <a:p>
            <a:r>
              <a:rPr lang="en-US" sz="2400" dirty="0">
                <a:ea typeface="+mn-lt"/>
                <a:cs typeface="+mn-lt"/>
              </a:rPr>
              <a:t>Interference from other applications</a:t>
            </a:r>
          </a:p>
          <a:p>
            <a:r>
              <a:rPr lang="en-US" sz="2400" dirty="0">
                <a:ea typeface="+mn-lt"/>
                <a:cs typeface="+mn-lt"/>
              </a:rPr>
              <a:t>Factors like rack and server room temperature</a:t>
            </a:r>
          </a:p>
          <a:p>
            <a:pPr marL="0" indent="0">
              <a:buNone/>
            </a:pPr>
            <a:endParaRPr lang="en-US" sz="2400" dirty="0">
              <a:ea typeface="+mn-lt"/>
              <a:cs typeface="+mn-lt"/>
            </a:endParaRPr>
          </a:p>
        </p:txBody>
      </p:sp>
      <p:pic>
        <p:nvPicPr>
          <p:cNvPr id="4" name="Picture 2" descr="ELEPHANT STORY - A doctor's perspective - FamPhy | Doctor at Home">
            <a:extLst>
              <a:ext uri="{FF2B5EF4-FFF2-40B4-BE49-F238E27FC236}">
                <a16:creationId xmlns:a16="http://schemas.microsoft.com/office/drawing/2014/main" id="{EBE36B22-9287-9AE3-A418-F24FFBEFC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757" y="1857375"/>
            <a:ext cx="4545806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C814CD-1672-348F-4276-BC7B40D919FA}"/>
              </a:ext>
            </a:extLst>
          </p:cNvPr>
          <p:cNvSpPr txBox="1">
            <a:spLocks/>
          </p:cNvSpPr>
          <p:nvPr/>
        </p:nvSpPr>
        <p:spPr>
          <a:xfrm>
            <a:off x="838200" y="4022725"/>
            <a:ext cx="8048625" cy="1835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Limitations of current approaches:</a:t>
            </a:r>
          </a:p>
          <a:p>
            <a:r>
              <a:rPr lang="en-US" sz="2400" dirty="0">
                <a:ea typeface="+mn-lt"/>
                <a:cs typeface="+mn-lt"/>
              </a:rPr>
              <a:t>Incomplete performance descriptors</a:t>
            </a:r>
          </a:p>
          <a:p>
            <a:r>
              <a:rPr lang="en-US" sz="2400" dirty="0">
                <a:ea typeface="+mn-lt"/>
                <a:cs typeface="+mn-lt"/>
              </a:rPr>
              <a:t>Insufficient/excessive performance samples</a:t>
            </a:r>
          </a:p>
          <a:p>
            <a:r>
              <a:rPr lang="en-US" sz="2400" dirty="0">
                <a:ea typeface="+mn-lt"/>
                <a:cs typeface="+mn-lt"/>
              </a:rPr>
              <a:t>Failure in capturing rich behavioral patterns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F6372F-7037-8BF7-9A7A-BD4876152D7C}"/>
              </a:ext>
            </a:extLst>
          </p:cNvPr>
          <p:cNvSpPr txBox="1">
            <a:spLocks/>
          </p:cNvSpPr>
          <p:nvPr/>
        </p:nvSpPr>
        <p:spPr>
          <a:xfrm>
            <a:off x="838200" y="5861050"/>
            <a:ext cx="10210800" cy="920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Proposal for a new approach</a:t>
            </a:r>
          </a:p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               Performance as a number    =&gt; Performance as a distribution</a:t>
            </a:r>
          </a:p>
          <a:p>
            <a:pPr marL="0" indent="0">
              <a:buNone/>
            </a:pPr>
            <a:endParaRPr lang="en-US" sz="2400" dirty="0">
              <a:ea typeface="+mn-lt"/>
              <a:cs typeface="+mn-lt"/>
            </a:endParaRPr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D75D6135-D778-D7B2-6455-D1D6658114B4}"/>
              </a:ext>
            </a:extLst>
          </p:cNvPr>
          <p:cNvSpPr txBox="1">
            <a:spLocks/>
          </p:cNvSpPr>
          <p:nvPr/>
        </p:nvSpPr>
        <p:spPr>
          <a:xfrm>
            <a:off x="11202856" y="6301811"/>
            <a:ext cx="68434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3"/>
                </a:buBlip>
              </a:pPr>
              <a:t>6</a:t>
            </a:fld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47A913-8828-4FDB-1668-879178F013B1}"/>
              </a:ext>
            </a:extLst>
          </p:cNvPr>
          <p:cNvSpPr/>
          <p:nvPr/>
        </p:nvSpPr>
        <p:spPr>
          <a:xfrm>
            <a:off x="9477375" y="6322959"/>
            <a:ext cx="428625" cy="343977"/>
          </a:xfrm>
          <a:custGeom>
            <a:avLst/>
            <a:gdLst>
              <a:gd name="connsiteX0" fmla="*/ 0 w 428625"/>
              <a:gd name="connsiteY0" fmla="*/ 342900 h 343977"/>
              <a:gd name="connsiteX1" fmla="*/ 133350 w 428625"/>
              <a:gd name="connsiteY1" fmla="*/ 0 h 343977"/>
              <a:gd name="connsiteX2" fmla="*/ 238125 w 428625"/>
              <a:gd name="connsiteY2" fmla="*/ 342900 h 343977"/>
              <a:gd name="connsiteX3" fmla="*/ 352425 w 428625"/>
              <a:gd name="connsiteY3" fmla="*/ 114300 h 343977"/>
              <a:gd name="connsiteX4" fmla="*/ 428625 w 428625"/>
              <a:gd name="connsiteY4" fmla="*/ 295275 h 34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625" h="343977">
                <a:moveTo>
                  <a:pt x="0" y="342900"/>
                </a:moveTo>
                <a:cubicBezTo>
                  <a:pt x="46831" y="171450"/>
                  <a:pt x="93663" y="0"/>
                  <a:pt x="133350" y="0"/>
                </a:cubicBezTo>
                <a:cubicBezTo>
                  <a:pt x="173037" y="0"/>
                  <a:pt x="201613" y="323850"/>
                  <a:pt x="238125" y="342900"/>
                </a:cubicBezTo>
                <a:cubicBezTo>
                  <a:pt x="274637" y="361950"/>
                  <a:pt x="320675" y="122237"/>
                  <a:pt x="352425" y="114300"/>
                </a:cubicBezTo>
                <a:cubicBezTo>
                  <a:pt x="384175" y="106363"/>
                  <a:pt x="415925" y="258762"/>
                  <a:pt x="428625" y="29527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027334-023A-693E-6E04-39019927BD41}"/>
              </a:ext>
            </a:extLst>
          </p:cNvPr>
          <p:cNvSpPr/>
          <p:nvPr/>
        </p:nvSpPr>
        <p:spPr>
          <a:xfrm>
            <a:off x="5219700" y="6465323"/>
            <a:ext cx="114300" cy="10692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20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32CAD-F4CD-60C9-0ABE-AD4E0588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Pitfalls of performance summaries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A8790-5151-FB2D-5921-A8FB553DA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3500" cy="4351338"/>
          </a:xfrm>
        </p:spPr>
        <p:txBody>
          <a:bodyPr/>
          <a:lstStyle/>
          <a:p>
            <a:r>
              <a:rPr lang="en-US" dirty="0"/>
              <a:t>Wrong summary statistics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EAC9554-D428-9024-1FCB-F9A49B597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99" y="2335433"/>
            <a:ext cx="4717057" cy="189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F607D616-F1FE-A444-B269-EC218BE9B2FD}"/>
              </a:ext>
            </a:extLst>
          </p:cNvPr>
          <p:cNvSpPr txBox="1">
            <a:spLocks/>
          </p:cNvSpPr>
          <p:nvPr/>
        </p:nvSpPr>
        <p:spPr>
          <a:xfrm>
            <a:off x="11202856" y="6301811"/>
            <a:ext cx="68434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3"/>
                </a:buBlip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510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32CAD-F4CD-60C9-0ABE-AD4E0588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Pitfalls of performance summaries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A8790-5151-FB2D-5921-A8FB553DA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3500" cy="4351338"/>
          </a:xfrm>
        </p:spPr>
        <p:txBody>
          <a:bodyPr/>
          <a:lstStyle/>
          <a:p>
            <a:r>
              <a:rPr lang="en-US" dirty="0"/>
              <a:t>Wrong summary statistics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EAC9554-D428-9024-1FCB-F9A49B597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99" y="2335433"/>
            <a:ext cx="4717057" cy="189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F846C0-A8E1-088C-5D76-4F93160FFE7A}"/>
              </a:ext>
            </a:extLst>
          </p:cNvPr>
          <p:cNvSpPr txBox="1">
            <a:spLocks/>
          </p:cNvSpPr>
          <p:nvPr/>
        </p:nvSpPr>
        <p:spPr>
          <a:xfrm>
            <a:off x="5972175" y="1825625"/>
            <a:ext cx="51435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Wrong model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Bell Curve Images – Browse 5,238 Stock Photos, Vectors, and Video | Adobe  Stock">
            <a:extLst>
              <a:ext uri="{FF2B5EF4-FFF2-40B4-BE49-F238E27FC236}">
                <a16:creationId xmlns:a16="http://schemas.microsoft.com/office/drawing/2014/main" id="{A0958D96-87C0-16B9-9276-5222125A9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325" y="2228849"/>
            <a:ext cx="3921000" cy="26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F607D616-F1FE-A444-B269-EC218BE9B2FD}"/>
              </a:ext>
            </a:extLst>
          </p:cNvPr>
          <p:cNvSpPr txBox="1">
            <a:spLocks/>
          </p:cNvSpPr>
          <p:nvPr/>
        </p:nvSpPr>
        <p:spPr>
          <a:xfrm>
            <a:off x="11202856" y="6301811"/>
            <a:ext cx="68434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421">
              <a:buFontTx/>
              <a:buBlip>
                <a:blip r:embed="rId4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4"/>
                </a:buBlip>
              </a:pPr>
              <a:t>8</a:t>
            </a:fld>
            <a:endParaRPr lang="en-US" dirty="0"/>
          </a:p>
        </p:txBody>
      </p:sp>
      <p:pic>
        <p:nvPicPr>
          <p:cNvPr id="7170" name="Picture 2" descr="Drake dancing in Hotline Bling sparks online sensation | CBC News">
            <a:extLst>
              <a:ext uri="{FF2B5EF4-FFF2-40B4-BE49-F238E27FC236}">
                <a16:creationId xmlns:a16="http://schemas.microsoft.com/office/drawing/2014/main" id="{D70D15C7-A16D-4636-EFBF-6C99879AB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511" y="2699765"/>
            <a:ext cx="1538289" cy="86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0FED6D-7F61-FA92-6ADA-76D93009A8AD}"/>
              </a:ext>
            </a:extLst>
          </p:cNvPr>
          <p:cNvSpPr txBox="1"/>
          <p:nvPr/>
        </p:nvSpPr>
        <p:spPr>
          <a:xfrm>
            <a:off x="9436892" y="2063153"/>
            <a:ext cx="2355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strike="noStrike" baseline="0" dirty="0">
                <a:latin typeface="LMRoman10-Regular"/>
              </a:rPr>
              <a:t>confidence interval (CI) around the 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3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32CAD-F4CD-60C9-0ABE-AD4E0588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Pitfalls of performance summaries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A8790-5151-FB2D-5921-A8FB553DA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3500" cy="4351338"/>
          </a:xfrm>
        </p:spPr>
        <p:txBody>
          <a:bodyPr/>
          <a:lstStyle/>
          <a:p>
            <a:r>
              <a:rPr lang="en-US" dirty="0"/>
              <a:t>Wrong summary statistics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EAC9554-D428-9024-1FCB-F9A49B597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99" y="2335433"/>
            <a:ext cx="4717057" cy="189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F846C0-A8E1-088C-5D76-4F93160FFE7A}"/>
              </a:ext>
            </a:extLst>
          </p:cNvPr>
          <p:cNvSpPr txBox="1">
            <a:spLocks/>
          </p:cNvSpPr>
          <p:nvPr/>
        </p:nvSpPr>
        <p:spPr>
          <a:xfrm>
            <a:off x="5972175" y="1825625"/>
            <a:ext cx="51435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Wrong model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Bell Curve Images – Browse 5,238 Stock Photos, Vectors, and Video | Adobe  Stock">
            <a:extLst>
              <a:ext uri="{FF2B5EF4-FFF2-40B4-BE49-F238E27FC236}">
                <a16:creationId xmlns:a16="http://schemas.microsoft.com/office/drawing/2014/main" id="{A0958D96-87C0-16B9-9276-5222125A9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325" y="2228849"/>
            <a:ext cx="3921000" cy="26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kewed Distributions - Statistics">
            <a:extLst>
              <a:ext uri="{FF2B5EF4-FFF2-40B4-BE49-F238E27FC236}">
                <a16:creationId xmlns:a16="http://schemas.microsoft.com/office/drawing/2014/main" id="{89C6EC06-BBD8-F3DA-255D-CC4608F04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199" y="2476500"/>
            <a:ext cx="3732760" cy="179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89A0968-C6A3-FE64-FC8F-CD7A255DE85B}"/>
              </a:ext>
            </a:extLst>
          </p:cNvPr>
          <p:cNvSpPr txBox="1">
            <a:spLocks/>
          </p:cNvSpPr>
          <p:nvPr/>
        </p:nvSpPr>
        <p:spPr>
          <a:xfrm>
            <a:off x="11202856" y="6301811"/>
            <a:ext cx="68434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421">
              <a:buFontTx/>
              <a:buBlip>
                <a:blip r:embed="rId5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5"/>
                </a:buBlip>
              </a:pPr>
              <a:t>9</a:t>
            </a:fld>
            <a:endParaRPr lang="en-US" dirty="0"/>
          </a:p>
        </p:txBody>
      </p:sp>
      <p:pic>
        <p:nvPicPr>
          <p:cNvPr id="7" name="Picture 2" descr="Drake going festive, Ainsley Harriot, celebrities in ramen, a man with the  sniffles, pegs – we review anything | Culture | The Guardian">
            <a:extLst>
              <a:ext uri="{FF2B5EF4-FFF2-40B4-BE49-F238E27FC236}">
                <a16:creationId xmlns:a16="http://schemas.microsoft.com/office/drawing/2014/main" id="{D2A29C63-B133-5B25-BCBF-27AD9EBC3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818" y="2639235"/>
            <a:ext cx="1414982" cy="84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4E177B-6C3A-977F-8F48-6FC8D833271A}"/>
              </a:ext>
            </a:extLst>
          </p:cNvPr>
          <p:cNvSpPr txBox="1"/>
          <p:nvPr/>
        </p:nvSpPr>
        <p:spPr>
          <a:xfrm>
            <a:off x="9436892" y="2063153"/>
            <a:ext cx="2355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strike="noStrike" baseline="0" dirty="0">
                <a:latin typeface="LMRoman10-Regular"/>
              </a:rPr>
              <a:t>confidence interval (CI) around the 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840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ECB5F6B9045744B0D5C3759B891B5E" ma:contentTypeVersion="15" ma:contentTypeDescription="Create a new document." ma:contentTypeScope="" ma:versionID="3f61c24cc8ec9078830a39e6f335f26f">
  <xsd:schema xmlns:xsd="http://www.w3.org/2001/XMLSchema" xmlns:xs="http://www.w3.org/2001/XMLSchema" xmlns:p="http://schemas.microsoft.com/office/2006/metadata/properties" xmlns:ns2="0cf9fd48-0763-4449-9138-1e98cc9450bd" xmlns:ns3="809a12e0-9874-43ce-843f-25fb1f214c8b" xmlns:ns4="528dc42b-a8a9-4871-b1aa-61453096122c" targetNamespace="http://schemas.microsoft.com/office/2006/metadata/properties" ma:root="true" ma:fieldsID="53e2acf7756cb9d155299adc44119fcf" ns2:_="" ns3:_="" ns4:_="">
    <xsd:import namespace="0cf9fd48-0763-4449-9138-1e98cc9450bd"/>
    <xsd:import namespace="809a12e0-9874-43ce-843f-25fb1f214c8b"/>
    <xsd:import namespace="528dc42b-a8a9-4871-b1aa-6145309612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9fd48-0763-4449-9138-1e98cc9450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5aa102e-2e4d-4f82-9951-c6a7f8de6b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9a12e0-9874-43ce-843f-25fb1f214c8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dc42b-a8a9-4871-b1aa-61453096122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f2b7f336-4573-402b-b65b-b0704748a862" ma:internalName="TaxCatchAll" ma:showField="CatchAllData" ma:web="809a12e0-9874-43ce-843f-25fb1f214c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cf9fd48-0763-4449-9138-1e98cc9450bd">
      <Terms xmlns="http://schemas.microsoft.com/office/infopath/2007/PartnerControls"/>
    </lcf76f155ced4ddcb4097134ff3c332f>
    <TaxCatchAll xmlns="528dc42b-a8a9-4871-b1aa-61453096122c" xsi:nil="true"/>
  </documentManagement>
</p:properties>
</file>

<file path=customXml/itemProps1.xml><?xml version="1.0" encoding="utf-8"?>
<ds:datastoreItem xmlns:ds="http://schemas.openxmlformats.org/officeDocument/2006/customXml" ds:itemID="{2D9D2DFE-2E86-4A4A-AF45-51589E8C21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48A62F-0848-40DA-8A54-97D3696A1A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f9fd48-0763-4449-9138-1e98cc9450bd"/>
    <ds:schemaRef ds:uri="809a12e0-9874-43ce-843f-25fb1f214c8b"/>
    <ds:schemaRef ds:uri="528dc42b-a8a9-4871-b1aa-6145309612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13073F-A5B7-4862-9441-A302A88997CB}">
  <ds:schemaRefs>
    <ds:schemaRef ds:uri="http://schemas.microsoft.com/office/2006/metadata/properties"/>
    <ds:schemaRef ds:uri="http://schemas.microsoft.com/office/infopath/2007/PartnerControls"/>
    <ds:schemaRef ds:uri="0cf9fd48-0763-4449-9138-1e98cc9450bd"/>
    <ds:schemaRef ds:uri="528dc42b-a8a9-4871-b1aa-61453096122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685</Words>
  <Application>Microsoft Office PowerPoint</Application>
  <PresentationFormat>Widescreen</PresentationFormat>
  <Paragraphs>164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LMRoman10-Regular</vt:lpstr>
      <vt:lpstr>Office Theme</vt:lpstr>
      <vt:lpstr>Revisiting Performance Evaluation in the Age of Uncertainty</vt:lpstr>
      <vt:lpstr>Outline</vt:lpstr>
      <vt:lpstr>Performance estimation challenges</vt:lpstr>
      <vt:lpstr>Performance estimation challenges</vt:lpstr>
      <vt:lpstr>Performance estimation challenges</vt:lpstr>
      <vt:lpstr>Performance estimation challenges</vt:lpstr>
      <vt:lpstr>Pitfalls of performance summaries</vt:lpstr>
      <vt:lpstr>Pitfalls of performance summaries</vt:lpstr>
      <vt:lpstr>Pitfalls of performance summaries</vt:lpstr>
      <vt:lpstr>Pitfalls of performance summaries</vt:lpstr>
      <vt:lpstr>Empirical examples</vt:lpstr>
      <vt:lpstr>Empirical examples</vt:lpstr>
      <vt:lpstr>Empirical examples</vt:lpstr>
      <vt:lpstr>Proposed approach for Educators and Practitioners Shifting perspective: Performance as a Distribution</vt:lpstr>
      <vt:lpstr>Assignment ideas Applying the new approach</vt:lpstr>
      <vt:lpstr>Conclusion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Revisiting Performance Evaluation in the Age of Uncertainty</dc:title>
  <dc:creator>Mittal, Viyom</dc:creator>
  <cp:lastModifiedBy>Frachtenberg, Eitan</cp:lastModifiedBy>
  <cp:revision>111</cp:revision>
  <dcterms:created xsi:type="dcterms:W3CDTF">2023-12-15T11:18:58Z</dcterms:created>
  <dcterms:modified xsi:type="dcterms:W3CDTF">2025-09-01T20:41:27Z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0x0101002FECB5F6B9045744B0D5C3759B891B5E</vt:lpwstr>
  </property>
  <property fmtid="{D5CDD505-2E9C-101B-9397-08002B2CF9AE}" pid="3" name="MediaServiceImageTags">
    <vt:lpwstr/>
  </property>
</Properties>
</file>