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notesSlides/notesSlide1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6.xml" ContentType="application/vnd.openxmlformats-officedocument.drawingml.chart+xml"/>
  <Override PartName="/ppt/theme/themeOverride1.xml" ContentType="application/vnd.openxmlformats-officedocument.themeOverride+xml"/>
  <Override PartName="/ppt/notesSlides/notesSlide22.xml" ContentType="application/vnd.openxmlformats-officedocument.presentationml.notesSlide+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256" r:id="rId2"/>
    <p:sldId id="257" r:id="rId3"/>
    <p:sldId id="288" r:id="rId4"/>
    <p:sldId id="289" r:id="rId5"/>
    <p:sldId id="291" r:id="rId6"/>
    <p:sldId id="292" r:id="rId7"/>
    <p:sldId id="308" r:id="rId8"/>
    <p:sldId id="293" r:id="rId9"/>
    <p:sldId id="287" r:id="rId10"/>
    <p:sldId id="294" r:id="rId11"/>
    <p:sldId id="295" r:id="rId12"/>
    <p:sldId id="298" r:id="rId13"/>
    <p:sldId id="297" r:id="rId14"/>
    <p:sldId id="302" r:id="rId15"/>
    <p:sldId id="301" r:id="rId16"/>
    <p:sldId id="310" r:id="rId17"/>
    <p:sldId id="303" r:id="rId18"/>
    <p:sldId id="307" r:id="rId19"/>
    <p:sldId id="309" r:id="rId20"/>
    <p:sldId id="312" r:id="rId21"/>
    <p:sldId id="304" r:id="rId22"/>
    <p:sldId id="305" r:id="rId23"/>
    <p:sldId id="306" r:id="rId24"/>
    <p:sldId id="311"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415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515" autoAdjust="0"/>
  </p:normalViewPr>
  <p:slideViewPr>
    <p:cSldViewPr snapToGrid="0" snapToObjects="1">
      <p:cViewPr varScale="1">
        <p:scale>
          <a:sx n="51" d="100"/>
          <a:sy n="51" d="100"/>
        </p:scale>
        <p:origin x="-136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BEIBEI:Desktop:hippos-ifip-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BEIBEI:Desktop:hippos-ifip-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BEIBEI:Desktop:hippos-ifip-data.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BEIBEI:Desktop:hippos-ifip-data.xlsx" TargetMode="Externa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1. Reaching IP layer</c:v>
                </c:pt>
              </c:strCache>
            </c:strRef>
          </c:tx>
          <c:spPr>
            <a:ln w="28575" cap="rnd">
              <a:solidFill>
                <a:schemeClr val="accent1"/>
              </a:solidFill>
              <a:round/>
            </a:ln>
            <a:effectLst/>
          </c:spPr>
          <c:marker>
            <c:symbol val="triangle"/>
            <c:size val="15"/>
            <c:spPr>
              <a:solidFill>
                <a:schemeClr val="accent1"/>
              </a:solidFill>
              <a:ln w="9525">
                <a:solidFill>
                  <a:schemeClr val="accent1"/>
                </a:solidFill>
              </a:ln>
              <a:effectLst/>
            </c:spPr>
          </c:marker>
          <c:cat>
            <c:numRef>
              <c:f>Sheet1!$A$2:$A$7</c:f>
              <c:numCache>
                <c:formatCode>General</c:formatCode>
                <c:ptCount val="6"/>
                <c:pt idx="0">
                  <c:v>80</c:v>
                </c:pt>
                <c:pt idx="1">
                  <c:v>160</c:v>
                </c:pt>
                <c:pt idx="2">
                  <c:v>320</c:v>
                </c:pt>
                <c:pt idx="3">
                  <c:v>480</c:v>
                </c:pt>
                <c:pt idx="4">
                  <c:v>640</c:v>
                </c:pt>
                <c:pt idx="5">
                  <c:v>800</c:v>
                </c:pt>
              </c:numCache>
            </c:numRef>
          </c:cat>
          <c:val>
            <c:numRef>
              <c:f>Sheet1!$B$2:$B$7</c:f>
              <c:numCache>
                <c:formatCode>General</c:formatCode>
                <c:ptCount val="6"/>
                <c:pt idx="0">
                  <c:v>1</c:v>
                </c:pt>
                <c:pt idx="1">
                  <c:v>1</c:v>
                </c:pt>
                <c:pt idx="2">
                  <c:v>1</c:v>
                </c:pt>
                <c:pt idx="3">
                  <c:v>1</c:v>
                </c:pt>
                <c:pt idx="4">
                  <c:v>1</c:v>
                </c:pt>
                <c:pt idx="5">
                  <c:v>1</c:v>
                </c:pt>
              </c:numCache>
            </c:numRef>
          </c:val>
          <c:smooth val="0"/>
        </c:ser>
        <c:ser>
          <c:idx val="1"/>
          <c:order val="1"/>
          <c:tx>
            <c:strRef>
              <c:f>Sheet1!$C$1</c:f>
              <c:strCache>
                <c:ptCount val="1"/>
                <c:pt idx="0">
                  <c:v>2. Entering UDP socket queue </c:v>
                </c:pt>
              </c:strCache>
            </c:strRef>
          </c:tx>
          <c:spPr>
            <a:ln w="28575" cap="rnd">
              <a:solidFill>
                <a:srgbClr val="FF0000"/>
              </a:solidFill>
              <a:round/>
            </a:ln>
            <a:effectLst/>
          </c:spPr>
          <c:marker>
            <c:symbol val="circle"/>
            <c:size val="15"/>
            <c:spPr>
              <a:noFill/>
              <a:ln w="9525">
                <a:solidFill>
                  <a:srgbClr val="FF0000"/>
                </a:solidFill>
              </a:ln>
              <a:effectLst/>
            </c:spPr>
          </c:marker>
          <c:cat>
            <c:numRef>
              <c:f>Sheet1!$A$2:$A$7</c:f>
              <c:numCache>
                <c:formatCode>General</c:formatCode>
                <c:ptCount val="6"/>
                <c:pt idx="0">
                  <c:v>80</c:v>
                </c:pt>
                <c:pt idx="1">
                  <c:v>160</c:v>
                </c:pt>
                <c:pt idx="2">
                  <c:v>320</c:v>
                </c:pt>
                <c:pt idx="3">
                  <c:v>480</c:v>
                </c:pt>
                <c:pt idx="4">
                  <c:v>640</c:v>
                </c:pt>
                <c:pt idx="5">
                  <c:v>800</c:v>
                </c:pt>
              </c:numCache>
            </c:numRef>
          </c:cat>
          <c:val>
            <c:numRef>
              <c:f>Sheet1!$C$2:$C$7</c:f>
              <c:numCache>
                <c:formatCode>General</c:formatCode>
                <c:ptCount val="6"/>
                <c:pt idx="0">
                  <c:v>1</c:v>
                </c:pt>
                <c:pt idx="1">
                  <c:v>1</c:v>
                </c:pt>
                <c:pt idx="2">
                  <c:v>1</c:v>
                </c:pt>
                <c:pt idx="3">
                  <c:v>1</c:v>
                </c:pt>
                <c:pt idx="4">
                  <c:v>1</c:v>
                </c:pt>
                <c:pt idx="5">
                  <c:v>1</c:v>
                </c:pt>
              </c:numCache>
            </c:numRef>
          </c:val>
          <c:smooth val="0"/>
        </c:ser>
        <c:ser>
          <c:idx val="2"/>
          <c:order val="2"/>
          <c:tx>
            <c:strRef>
              <c:f>Sheet1!$D$1</c:f>
              <c:strCache>
                <c:ptCount val="1"/>
                <c:pt idx="0">
                  <c:v>3. Leaving UDP socket queue </c:v>
                </c:pt>
              </c:strCache>
            </c:strRef>
          </c:tx>
          <c:spPr>
            <a:ln w="28575" cap="rnd">
              <a:solidFill>
                <a:schemeClr val="tx1"/>
              </a:solidFill>
              <a:round/>
            </a:ln>
            <a:effectLst/>
          </c:spPr>
          <c:marker>
            <c:symbol val="diamond"/>
            <c:size val="15"/>
            <c:spPr>
              <a:solidFill>
                <a:schemeClr val="tx1"/>
              </a:solidFill>
              <a:ln w="9525">
                <a:solidFill>
                  <a:schemeClr val="accent3"/>
                </a:solidFill>
              </a:ln>
              <a:effectLst/>
            </c:spPr>
          </c:marker>
          <c:cat>
            <c:numRef>
              <c:f>Sheet1!$A$2:$A$7</c:f>
              <c:numCache>
                <c:formatCode>General</c:formatCode>
                <c:ptCount val="6"/>
                <c:pt idx="0">
                  <c:v>80</c:v>
                </c:pt>
                <c:pt idx="1">
                  <c:v>160</c:v>
                </c:pt>
                <c:pt idx="2">
                  <c:v>320</c:v>
                </c:pt>
                <c:pt idx="3">
                  <c:v>480</c:v>
                </c:pt>
                <c:pt idx="4">
                  <c:v>640</c:v>
                </c:pt>
                <c:pt idx="5">
                  <c:v>800</c:v>
                </c:pt>
              </c:numCache>
            </c:numRef>
          </c:cat>
          <c:val>
            <c:numRef>
              <c:f>Sheet1!$D$2:$D$7</c:f>
              <c:numCache>
                <c:formatCode>General</c:formatCode>
                <c:ptCount val="6"/>
                <c:pt idx="0">
                  <c:v>10</c:v>
                </c:pt>
                <c:pt idx="1">
                  <c:v>13</c:v>
                </c:pt>
                <c:pt idx="2">
                  <c:v>26</c:v>
                </c:pt>
                <c:pt idx="3">
                  <c:v>46</c:v>
                </c:pt>
                <c:pt idx="4">
                  <c:v>98</c:v>
                </c:pt>
                <c:pt idx="5">
                  <c:v>342</c:v>
                </c:pt>
              </c:numCache>
            </c:numRef>
          </c:val>
          <c:smooth val="0"/>
        </c:ser>
        <c:ser>
          <c:idx val="3"/>
          <c:order val="3"/>
          <c:tx>
            <c:strRef>
              <c:f>Sheet1!$E$1</c:f>
              <c:strCache>
                <c:ptCount val="1"/>
                <c:pt idx="0">
                  <c:v>4. Received by Memcached</c:v>
                </c:pt>
              </c:strCache>
            </c:strRef>
          </c:tx>
          <c:spPr>
            <a:ln w="28575" cap="rnd">
              <a:solidFill>
                <a:srgbClr val="FF6600"/>
              </a:solidFill>
              <a:round/>
            </a:ln>
            <a:effectLst/>
          </c:spPr>
          <c:marker>
            <c:symbol val="square"/>
            <c:size val="15"/>
            <c:spPr>
              <a:noFill/>
              <a:ln w="9525">
                <a:solidFill>
                  <a:srgbClr val="FF6600"/>
                </a:solidFill>
              </a:ln>
              <a:effectLst/>
            </c:spPr>
          </c:marker>
          <c:cat>
            <c:numRef>
              <c:f>Sheet1!$A$2:$A$7</c:f>
              <c:numCache>
                <c:formatCode>General</c:formatCode>
                <c:ptCount val="6"/>
                <c:pt idx="0">
                  <c:v>80</c:v>
                </c:pt>
                <c:pt idx="1">
                  <c:v>160</c:v>
                </c:pt>
                <c:pt idx="2">
                  <c:v>320</c:v>
                </c:pt>
                <c:pt idx="3">
                  <c:v>480</c:v>
                </c:pt>
                <c:pt idx="4">
                  <c:v>640</c:v>
                </c:pt>
                <c:pt idx="5">
                  <c:v>800</c:v>
                </c:pt>
              </c:numCache>
            </c:numRef>
          </c:cat>
          <c:val>
            <c:numRef>
              <c:f>Sheet1!$E$2:$E$7</c:f>
              <c:numCache>
                <c:formatCode>General</c:formatCode>
                <c:ptCount val="6"/>
                <c:pt idx="0">
                  <c:v>22</c:v>
                </c:pt>
                <c:pt idx="1">
                  <c:v>45</c:v>
                </c:pt>
                <c:pt idx="2">
                  <c:v>1212</c:v>
                </c:pt>
                <c:pt idx="3">
                  <c:v>1561</c:v>
                </c:pt>
                <c:pt idx="4">
                  <c:v>2079</c:v>
                </c:pt>
                <c:pt idx="5">
                  <c:v>3178</c:v>
                </c:pt>
              </c:numCache>
            </c:numRef>
          </c:val>
          <c:smooth val="0"/>
        </c:ser>
        <c:dLbls>
          <c:showLegendKey val="0"/>
          <c:showVal val="0"/>
          <c:showCatName val="0"/>
          <c:showSerName val="0"/>
          <c:showPercent val="0"/>
          <c:showBubbleSize val="0"/>
        </c:dLbls>
        <c:marker val="1"/>
        <c:smooth val="0"/>
        <c:axId val="128210816"/>
        <c:axId val="129288448"/>
      </c:lineChart>
      <c:catAx>
        <c:axId val="128210816"/>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baseline="0" dirty="0" smtClean="0"/>
                  <a:t>Requests/sec X 1000</a:t>
                </a:r>
                <a:endParaRPr lang="en-US" sz="1600" baseline="0" dirty="0"/>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9288448"/>
        <c:crosses val="autoZero"/>
        <c:auto val="1"/>
        <c:lblAlgn val="ctr"/>
        <c:lblOffset val="100"/>
        <c:noMultiLvlLbl val="0"/>
      </c:catAx>
      <c:valAx>
        <c:axId val="129288448"/>
        <c:scaling>
          <c:logBase val="10"/>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baseline="0" dirty="0" smtClean="0"/>
                  <a:t>Internal Latency (</a:t>
                </a:r>
                <a:r>
                  <a:rPr lang="en-US" sz="1600" baseline="0" dirty="0" err="1" smtClean="0"/>
                  <a:t>μs</a:t>
                </a:r>
                <a:r>
                  <a:rPr lang="en-US" sz="1600" baseline="0" dirty="0" smtClean="0"/>
                  <a:t>)</a:t>
                </a:r>
                <a:endParaRPr lang="en-US" sz="1600" baseline="0" dirty="0"/>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8210816"/>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600" b="1" i="0" u="none" strike="noStrike" kern="1200" baseline="0">
                <a:solidFill>
                  <a:schemeClr val="accent1"/>
                </a:solidFill>
                <a:latin typeface="+mn-lt"/>
                <a:ea typeface="+mn-ea"/>
                <a:cs typeface="+mn-cs"/>
              </a:defRPr>
            </a:pPr>
            <a:endParaRPr lang="en-US"/>
          </a:p>
        </c:txPr>
      </c:legendEntry>
      <c:legendEntry>
        <c:idx val="1"/>
        <c:txPr>
          <a:bodyPr rot="0" spcFirstLastPara="1" vertOverflow="ellipsis" vert="horz" wrap="square" anchor="ctr" anchorCtr="1"/>
          <a:lstStyle/>
          <a:p>
            <a:pPr>
              <a:defRPr sz="1600" b="1" i="0" u="none" strike="noStrike" kern="1200" baseline="0">
                <a:solidFill>
                  <a:srgbClr val="FF0000"/>
                </a:solidFill>
                <a:latin typeface="+mn-lt"/>
                <a:ea typeface="+mn-ea"/>
                <a:cs typeface="+mn-cs"/>
              </a:defRPr>
            </a:pPr>
            <a:endParaRPr lang="en-US"/>
          </a:p>
        </c:txPr>
      </c:legendEntry>
      <c:legendEntry>
        <c:idx val="2"/>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600" b="1" i="0" u="none" strike="noStrike" kern="1200" baseline="0">
                <a:solidFill>
                  <a:srgbClr val="FF6600"/>
                </a:solidFill>
                <a:latin typeface="+mn-lt"/>
                <a:ea typeface="+mn-ea"/>
                <a:cs typeface="+mn-cs"/>
              </a:defRPr>
            </a:pPr>
            <a:endParaRPr lang="en-US"/>
          </a:p>
        </c:txPr>
      </c:legendEntry>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1. Reaching IP layer</a:t>
            </a:r>
          </a:p>
        </c:rich>
      </c:tx>
      <c:layout/>
      <c:overlay val="0"/>
    </c:title>
    <c:autoTitleDeleted val="0"/>
    <c:plotArea>
      <c:layout/>
      <c:barChart>
        <c:barDir val="col"/>
        <c:grouping val="percentStacked"/>
        <c:varyColors val="0"/>
        <c:ser>
          <c:idx val="0"/>
          <c:order val="0"/>
          <c:tx>
            <c:strRef>
              <c:f>Sheet1!$F$11</c:f>
              <c:strCache>
                <c:ptCount val="1"/>
                <c:pt idx="0">
                  <c:v>Idle</c:v>
                </c:pt>
              </c:strCache>
            </c:strRef>
          </c:tx>
          <c:spPr>
            <a:solidFill>
              <a:schemeClr val="accent3"/>
            </a:solidFill>
          </c:spPr>
          <c:invertIfNegative val="0"/>
          <c:cat>
            <c:numRef>
              <c:f>Sheet1!$G$10:$L$10</c:f>
              <c:numCache>
                <c:formatCode>General</c:formatCode>
                <c:ptCount val="6"/>
                <c:pt idx="0">
                  <c:v>80</c:v>
                </c:pt>
                <c:pt idx="1">
                  <c:v>160</c:v>
                </c:pt>
                <c:pt idx="2">
                  <c:v>320</c:v>
                </c:pt>
                <c:pt idx="3">
                  <c:v>480</c:v>
                </c:pt>
                <c:pt idx="4">
                  <c:v>640</c:v>
                </c:pt>
                <c:pt idx="5">
                  <c:v>800</c:v>
                </c:pt>
              </c:numCache>
            </c:numRef>
          </c:cat>
          <c:val>
            <c:numRef>
              <c:f>Sheet1!$G$11:$L$11</c:f>
              <c:numCache>
                <c:formatCode>General</c:formatCode>
                <c:ptCount val="6"/>
                <c:pt idx="0">
                  <c:v>99.46</c:v>
                </c:pt>
                <c:pt idx="1">
                  <c:v>99.39</c:v>
                </c:pt>
                <c:pt idx="2">
                  <c:v>99.35</c:v>
                </c:pt>
                <c:pt idx="3">
                  <c:v>99.17</c:v>
                </c:pt>
                <c:pt idx="4">
                  <c:v>98.59</c:v>
                </c:pt>
                <c:pt idx="5">
                  <c:v>98.02</c:v>
                </c:pt>
              </c:numCache>
            </c:numRef>
          </c:val>
        </c:ser>
        <c:ser>
          <c:idx val="1"/>
          <c:order val="1"/>
          <c:tx>
            <c:strRef>
              <c:f>Sheet1!$F$12</c:f>
              <c:strCache>
                <c:ptCount val="1"/>
                <c:pt idx="0">
                  <c:v>User</c:v>
                </c:pt>
              </c:strCache>
            </c:strRef>
          </c:tx>
          <c:spPr>
            <a:solidFill>
              <a:srgbClr val="3366FF"/>
            </a:solidFill>
          </c:spPr>
          <c:invertIfNegative val="0"/>
          <c:cat>
            <c:numRef>
              <c:f>Sheet1!$G$10:$L$10</c:f>
              <c:numCache>
                <c:formatCode>General</c:formatCode>
                <c:ptCount val="6"/>
                <c:pt idx="0">
                  <c:v>80</c:v>
                </c:pt>
                <c:pt idx="1">
                  <c:v>160</c:v>
                </c:pt>
                <c:pt idx="2">
                  <c:v>320</c:v>
                </c:pt>
                <c:pt idx="3">
                  <c:v>480</c:v>
                </c:pt>
                <c:pt idx="4">
                  <c:v>640</c:v>
                </c:pt>
                <c:pt idx="5">
                  <c:v>800</c:v>
                </c:pt>
              </c:numCache>
            </c:numRef>
          </c:cat>
          <c:val>
            <c:numRef>
              <c:f>Sheet1!$G$12:$L$12</c:f>
              <c:numCache>
                <c:formatCode>General</c:formatCode>
                <c:ptCount val="6"/>
                <c:pt idx="0">
                  <c:v>0</c:v>
                </c:pt>
                <c:pt idx="1">
                  <c:v>0</c:v>
                </c:pt>
                <c:pt idx="2">
                  <c:v>0</c:v>
                </c:pt>
                <c:pt idx="3">
                  <c:v>0</c:v>
                </c:pt>
                <c:pt idx="4">
                  <c:v>0</c:v>
                </c:pt>
                <c:pt idx="5">
                  <c:v>0</c:v>
                </c:pt>
              </c:numCache>
            </c:numRef>
          </c:val>
        </c:ser>
        <c:ser>
          <c:idx val="2"/>
          <c:order val="2"/>
          <c:tx>
            <c:strRef>
              <c:f>Sheet1!$F$13</c:f>
              <c:strCache>
                <c:ptCount val="1"/>
                <c:pt idx="0">
                  <c:v>System</c:v>
                </c:pt>
              </c:strCache>
            </c:strRef>
          </c:tx>
          <c:spPr>
            <a:solidFill>
              <a:srgbClr val="FF0000"/>
            </a:solidFill>
          </c:spPr>
          <c:invertIfNegative val="0"/>
          <c:cat>
            <c:numRef>
              <c:f>Sheet1!$G$10:$L$10</c:f>
              <c:numCache>
                <c:formatCode>General</c:formatCode>
                <c:ptCount val="6"/>
                <c:pt idx="0">
                  <c:v>80</c:v>
                </c:pt>
                <c:pt idx="1">
                  <c:v>160</c:v>
                </c:pt>
                <c:pt idx="2">
                  <c:v>320</c:v>
                </c:pt>
                <c:pt idx="3">
                  <c:v>480</c:v>
                </c:pt>
                <c:pt idx="4">
                  <c:v>640</c:v>
                </c:pt>
                <c:pt idx="5">
                  <c:v>800</c:v>
                </c:pt>
              </c:numCache>
            </c:numRef>
          </c:cat>
          <c:val>
            <c:numRef>
              <c:f>Sheet1!$G$13:$L$13</c:f>
              <c:numCache>
                <c:formatCode>General</c:formatCode>
                <c:ptCount val="6"/>
                <c:pt idx="0">
                  <c:v>0.54</c:v>
                </c:pt>
                <c:pt idx="1">
                  <c:v>0.61</c:v>
                </c:pt>
                <c:pt idx="2">
                  <c:v>0.65</c:v>
                </c:pt>
                <c:pt idx="3">
                  <c:v>0.83</c:v>
                </c:pt>
                <c:pt idx="4">
                  <c:v>1.41</c:v>
                </c:pt>
                <c:pt idx="5">
                  <c:v>1.98</c:v>
                </c:pt>
              </c:numCache>
            </c:numRef>
          </c:val>
        </c:ser>
        <c:dLbls>
          <c:showLegendKey val="0"/>
          <c:showVal val="0"/>
          <c:showCatName val="0"/>
          <c:showSerName val="0"/>
          <c:showPercent val="0"/>
          <c:showBubbleSize val="0"/>
        </c:dLbls>
        <c:gapWidth val="75"/>
        <c:overlap val="100"/>
        <c:axId val="155658880"/>
        <c:axId val="155980928"/>
      </c:barChart>
      <c:catAx>
        <c:axId val="155658880"/>
        <c:scaling>
          <c:orientation val="minMax"/>
        </c:scaling>
        <c:delete val="0"/>
        <c:axPos val="b"/>
        <c:numFmt formatCode="General" sourceLinked="1"/>
        <c:majorTickMark val="none"/>
        <c:minorTickMark val="none"/>
        <c:tickLblPos val="nextTo"/>
        <c:crossAx val="155980928"/>
        <c:crosses val="autoZero"/>
        <c:auto val="1"/>
        <c:lblAlgn val="ctr"/>
        <c:lblOffset val="100"/>
        <c:noMultiLvlLbl val="0"/>
      </c:catAx>
      <c:valAx>
        <c:axId val="155980928"/>
        <c:scaling>
          <c:orientation val="minMax"/>
          <c:min val="0"/>
        </c:scaling>
        <c:delete val="0"/>
        <c:axPos val="l"/>
        <c:majorGridlines/>
        <c:numFmt formatCode="0%" sourceLinked="1"/>
        <c:majorTickMark val="none"/>
        <c:minorTickMark val="none"/>
        <c:tickLblPos val="nextTo"/>
        <c:spPr>
          <a:ln w="9525">
            <a:noFill/>
          </a:ln>
        </c:spPr>
        <c:crossAx val="155658880"/>
        <c:crosses val="autoZero"/>
        <c:crossBetween val="between"/>
        <c:majorUnit val="0.2"/>
      </c:valAx>
    </c:plotArea>
    <c:legend>
      <c:legendPos val="b"/>
      <c:layout/>
      <c:overlay val="0"/>
      <c:txPr>
        <a:bodyPr/>
        <a:lstStyle/>
        <a:p>
          <a:pPr>
            <a:defRPr sz="14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2. Entering UDP socket queue</a:t>
            </a:r>
          </a:p>
        </c:rich>
      </c:tx>
      <c:layout/>
      <c:overlay val="0"/>
    </c:title>
    <c:autoTitleDeleted val="0"/>
    <c:plotArea>
      <c:layout/>
      <c:barChart>
        <c:barDir val="col"/>
        <c:grouping val="percentStacked"/>
        <c:varyColors val="0"/>
        <c:ser>
          <c:idx val="0"/>
          <c:order val="0"/>
          <c:tx>
            <c:strRef>
              <c:f>Sheet1!$F$22</c:f>
              <c:strCache>
                <c:ptCount val="1"/>
                <c:pt idx="0">
                  <c:v>Idle</c:v>
                </c:pt>
              </c:strCache>
            </c:strRef>
          </c:tx>
          <c:spPr>
            <a:solidFill>
              <a:schemeClr val="accent3"/>
            </a:solidFill>
          </c:spPr>
          <c:invertIfNegative val="0"/>
          <c:cat>
            <c:numRef>
              <c:f>Sheet1!$G$21:$L$21</c:f>
              <c:numCache>
                <c:formatCode>General</c:formatCode>
                <c:ptCount val="6"/>
                <c:pt idx="0">
                  <c:v>80</c:v>
                </c:pt>
                <c:pt idx="1">
                  <c:v>160</c:v>
                </c:pt>
                <c:pt idx="2">
                  <c:v>320</c:v>
                </c:pt>
                <c:pt idx="3">
                  <c:v>480</c:v>
                </c:pt>
                <c:pt idx="4">
                  <c:v>640</c:v>
                </c:pt>
                <c:pt idx="5">
                  <c:v>800</c:v>
                </c:pt>
              </c:numCache>
            </c:numRef>
          </c:cat>
          <c:val>
            <c:numRef>
              <c:f>Sheet1!$G$22:$L$22</c:f>
              <c:numCache>
                <c:formatCode>General</c:formatCode>
                <c:ptCount val="6"/>
                <c:pt idx="0">
                  <c:v>99.46</c:v>
                </c:pt>
                <c:pt idx="1">
                  <c:v>99.39</c:v>
                </c:pt>
                <c:pt idx="2">
                  <c:v>99.35</c:v>
                </c:pt>
                <c:pt idx="3">
                  <c:v>99.17</c:v>
                </c:pt>
                <c:pt idx="4">
                  <c:v>98.59</c:v>
                </c:pt>
                <c:pt idx="5">
                  <c:v>98.02</c:v>
                </c:pt>
              </c:numCache>
            </c:numRef>
          </c:val>
        </c:ser>
        <c:ser>
          <c:idx val="1"/>
          <c:order val="1"/>
          <c:tx>
            <c:strRef>
              <c:f>Sheet1!$F$23</c:f>
              <c:strCache>
                <c:ptCount val="1"/>
                <c:pt idx="0">
                  <c:v>User</c:v>
                </c:pt>
              </c:strCache>
            </c:strRef>
          </c:tx>
          <c:spPr>
            <a:solidFill>
              <a:srgbClr val="3366FF"/>
            </a:solidFill>
          </c:spPr>
          <c:invertIfNegative val="0"/>
          <c:cat>
            <c:numRef>
              <c:f>Sheet1!$G$21:$L$21</c:f>
              <c:numCache>
                <c:formatCode>General</c:formatCode>
                <c:ptCount val="6"/>
                <c:pt idx="0">
                  <c:v>80</c:v>
                </c:pt>
                <c:pt idx="1">
                  <c:v>160</c:v>
                </c:pt>
                <c:pt idx="2">
                  <c:v>320</c:v>
                </c:pt>
                <c:pt idx="3">
                  <c:v>480</c:v>
                </c:pt>
                <c:pt idx="4">
                  <c:v>640</c:v>
                </c:pt>
                <c:pt idx="5">
                  <c:v>800</c:v>
                </c:pt>
              </c:numCache>
            </c:numRef>
          </c:cat>
          <c:val>
            <c:numRef>
              <c:f>Sheet1!$G$23:$L$23</c:f>
              <c:numCache>
                <c:formatCode>General</c:formatCode>
                <c:ptCount val="6"/>
                <c:pt idx="0">
                  <c:v>0</c:v>
                </c:pt>
                <c:pt idx="1">
                  <c:v>0</c:v>
                </c:pt>
                <c:pt idx="2">
                  <c:v>0</c:v>
                </c:pt>
                <c:pt idx="3">
                  <c:v>0</c:v>
                </c:pt>
                <c:pt idx="4">
                  <c:v>0</c:v>
                </c:pt>
                <c:pt idx="5">
                  <c:v>0</c:v>
                </c:pt>
              </c:numCache>
            </c:numRef>
          </c:val>
        </c:ser>
        <c:ser>
          <c:idx val="2"/>
          <c:order val="2"/>
          <c:tx>
            <c:strRef>
              <c:f>Sheet1!$F$24</c:f>
              <c:strCache>
                <c:ptCount val="1"/>
                <c:pt idx="0">
                  <c:v>System</c:v>
                </c:pt>
              </c:strCache>
            </c:strRef>
          </c:tx>
          <c:spPr>
            <a:solidFill>
              <a:srgbClr val="FF0000"/>
            </a:solidFill>
          </c:spPr>
          <c:invertIfNegative val="0"/>
          <c:cat>
            <c:numRef>
              <c:f>Sheet1!$G$21:$L$21</c:f>
              <c:numCache>
                <c:formatCode>General</c:formatCode>
                <c:ptCount val="6"/>
                <c:pt idx="0">
                  <c:v>80</c:v>
                </c:pt>
                <c:pt idx="1">
                  <c:v>160</c:v>
                </c:pt>
                <c:pt idx="2">
                  <c:v>320</c:v>
                </c:pt>
                <c:pt idx="3">
                  <c:v>480</c:v>
                </c:pt>
                <c:pt idx="4">
                  <c:v>640</c:v>
                </c:pt>
                <c:pt idx="5">
                  <c:v>800</c:v>
                </c:pt>
              </c:numCache>
            </c:numRef>
          </c:cat>
          <c:val>
            <c:numRef>
              <c:f>Sheet1!$G$24:$L$24</c:f>
              <c:numCache>
                <c:formatCode>General</c:formatCode>
                <c:ptCount val="6"/>
                <c:pt idx="0">
                  <c:v>0.54</c:v>
                </c:pt>
                <c:pt idx="1">
                  <c:v>0.61</c:v>
                </c:pt>
                <c:pt idx="2">
                  <c:v>0.65</c:v>
                </c:pt>
                <c:pt idx="3">
                  <c:v>0.83</c:v>
                </c:pt>
                <c:pt idx="4">
                  <c:v>1.41</c:v>
                </c:pt>
                <c:pt idx="5">
                  <c:v>1.98</c:v>
                </c:pt>
              </c:numCache>
            </c:numRef>
          </c:val>
        </c:ser>
        <c:dLbls>
          <c:showLegendKey val="0"/>
          <c:showVal val="0"/>
          <c:showCatName val="0"/>
          <c:showSerName val="0"/>
          <c:showPercent val="0"/>
          <c:showBubbleSize val="0"/>
        </c:dLbls>
        <c:gapWidth val="75"/>
        <c:overlap val="100"/>
        <c:axId val="93634560"/>
        <c:axId val="93636096"/>
      </c:barChart>
      <c:catAx>
        <c:axId val="93634560"/>
        <c:scaling>
          <c:orientation val="minMax"/>
        </c:scaling>
        <c:delete val="0"/>
        <c:axPos val="b"/>
        <c:numFmt formatCode="General" sourceLinked="1"/>
        <c:majorTickMark val="none"/>
        <c:minorTickMark val="none"/>
        <c:tickLblPos val="nextTo"/>
        <c:crossAx val="93636096"/>
        <c:crosses val="autoZero"/>
        <c:auto val="1"/>
        <c:lblAlgn val="ctr"/>
        <c:lblOffset val="100"/>
        <c:noMultiLvlLbl val="0"/>
      </c:catAx>
      <c:valAx>
        <c:axId val="93636096"/>
        <c:scaling>
          <c:orientation val="minMax"/>
          <c:min val="0"/>
        </c:scaling>
        <c:delete val="0"/>
        <c:axPos val="l"/>
        <c:majorGridlines/>
        <c:numFmt formatCode="0%" sourceLinked="1"/>
        <c:majorTickMark val="none"/>
        <c:minorTickMark val="none"/>
        <c:tickLblPos val="nextTo"/>
        <c:spPr>
          <a:ln w="9525">
            <a:noFill/>
          </a:ln>
        </c:spPr>
        <c:crossAx val="93634560"/>
        <c:crosses val="autoZero"/>
        <c:crossBetween val="between"/>
      </c:valAx>
    </c:plotArea>
    <c:legend>
      <c:legendPos val="b"/>
      <c:layout/>
      <c:overlay val="0"/>
      <c:txPr>
        <a:bodyPr/>
        <a:lstStyle/>
        <a:p>
          <a:pPr>
            <a:defRPr sz="14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3. Leaving UDP socket</a:t>
            </a:r>
            <a:r>
              <a:rPr lang="en-US" baseline="0"/>
              <a:t> queue</a:t>
            </a:r>
            <a:endParaRPr lang="en-US"/>
          </a:p>
        </c:rich>
      </c:tx>
      <c:layout/>
      <c:overlay val="0"/>
    </c:title>
    <c:autoTitleDeleted val="0"/>
    <c:plotArea>
      <c:layout/>
      <c:barChart>
        <c:barDir val="col"/>
        <c:grouping val="percentStacked"/>
        <c:varyColors val="0"/>
        <c:ser>
          <c:idx val="0"/>
          <c:order val="0"/>
          <c:tx>
            <c:strRef>
              <c:f>Sheet1!$F$36</c:f>
              <c:strCache>
                <c:ptCount val="1"/>
                <c:pt idx="0">
                  <c:v>Idle</c:v>
                </c:pt>
              </c:strCache>
            </c:strRef>
          </c:tx>
          <c:spPr>
            <a:solidFill>
              <a:schemeClr val="accent3"/>
            </a:solidFill>
          </c:spPr>
          <c:invertIfNegative val="0"/>
          <c:cat>
            <c:numRef>
              <c:f>Sheet1!$G$35:$L$35</c:f>
              <c:numCache>
                <c:formatCode>General</c:formatCode>
                <c:ptCount val="6"/>
                <c:pt idx="0">
                  <c:v>80</c:v>
                </c:pt>
                <c:pt idx="1">
                  <c:v>160</c:v>
                </c:pt>
                <c:pt idx="2">
                  <c:v>320</c:v>
                </c:pt>
                <c:pt idx="3">
                  <c:v>480</c:v>
                </c:pt>
                <c:pt idx="4">
                  <c:v>640</c:v>
                </c:pt>
                <c:pt idx="5">
                  <c:v>800</c:v>
                </c:pt>
              </c:numCache>
            </c:numRef>
          </c:cat>
          <c:val>
            <c:numRef>
              <c:f>Sheet1!$G$36:$L$36</c:f>
              <c:numCache>
                <c:formatCode>General</c:formatCode>
                <c:ptCount val="6"/>
                <c:pt idx="0">
                  <c:v>96.86</c:v>
                </c:pt>
                <c:pt idx="1">
                  <c:v>94.75</c:v>
                </c:pt>
                <c:pt idx="2">
                  <c:v>89.87</c:v>
                </c:pt>
                <c:pt idx="3">
                  <c:v>82.59</c:v>
                </c:pt>
                <c:pt idx="4">
                  <c:v>59.88</c:v>
                </c:pt>
                <c:pt idx="5">
                  <c:v>0</c:v>
                </c:pt>
              </c:numCache>
            </c:numRef>
          </c:val>
        </c:ser>
        <c:ser>
          <c:idx val="1"/>
          <c:order val="1"/>
          <c:tx>
            <c:strRef>
              <c:f>Sheet1!$F$37</c:f>
              <c:strCache>
                <c:ptCount val="1"/>
                <c:pt idx="0">
                  <c:v>User</c:v>
                </c:pt>
              </c:strCache>
            </c:strRef>
          </c:tx>
          <c:spPr>
            <a:solidFill>
              <a:srgbClr val="3366FF"/>
            </a:solidFill>
          </c:spPr>
          <c:invertIfNegative val="0"/>
          <c:cat>
            <c:numRef>
              <c:f>Sheet1!$G$35:$L$35</c:f>
              <c:numCache>
                <c:formatCode>General</c:formatCode>
                <c:ptCount val="6"/>
                <c:pt idx="0">
                  <c:v>80</c:v>
                </c:pt>
                <c:pt idx="1">
                  <c:v>160</c:v>
                </c:pt>
                <c:pt idx="2">
                  <c:v>320</c:v>
                </c:pt>
                <c:pt idx="3">
                  <c:v>480</c:v>
                </c:pt>
                <c:pt idx="4">
                  <c:v>640</c:v>
                </c:pt>
                <c:pt idx="5">
                  <c:v>800</c:v>
                </c:pt>
              </c:numCache>
            </c:numRef>
          </c:cat>
          <c:val>
            <c:numRef>
              <c:f>Sheet1!$G$37:$L$37</c:f>
              <c:numCache>
                <c:formatCode>General</c:formatCode>
                <c:ptCount val="6"/>
                <c:pt idx="0">
                  <c:v>0</c:v>
                </c:pt>
                <c:pt idx="1">
                  <c:v>0</c:v>
                </c:pt>
                <c:pt idx="2">
                  <c:v>0</c:v>
                </c:pt>
                <c:pt idx="3">
                  <c:v>0</c:v>
                </c:pt>
                <c:pt idx="4">
                  <c:v>0</c:v>
                </c:pt>
                <c:pt idx="5">
                  <c:v>0</c:v>
                </c:pt>
              </c:numCache>
            </c:numRef>
          </c:val>
        </c:ser>
        <c:ser>
          <c:idx val="2"/>
          <c:order val="2"/>
          <c:tx>
            <c:strRef>
              <c:f>Sheet1!$F$38</c:f>
              <c:strCache>
                <c:ptCount val="1"/>
                <c:pt idx="0">
                  <c:v>System</c:v>
                </c:pt>
              </c:strCache>
            </c:strRef>
          </c:tx>
          <c:spPr>
            <a:solidFill>
              <a:srgbClr val="FF0000"/>
            </a:solidFill>
          </c:spPr>
          <c:invertIfNegative val="0"/>
          <c:cat>
            <c:numRef>
              <c:f>Sheet1!$G$35:$L$35</c:f>
              <c:numCache>
                <c:formatCode>General</c:formatCode>
                <c:ptCount val="6"/>
                <c:pt idx="0">
                  <c:v>80</c:v>
                </c:pt>
                <c:pt idx="1">
                  <c:v>160</c:v>
                </c:pt>
                <c:pt idx="2">
                  <c:v>320</c:v>
                </c:pt>
                <c:pt idx="3">
                  <c:v>480</c:v>
                </c:pt>
                <c:pt idx="4">
                  <c:v>640</c:v>
                </c:pt>
                <c:pt idx="5">
                  <c:v>800</c:v>
                </c:pt>
              </c:numCache>
            </c:numRef>
          </c:cat>
          <c:val>
            <c:numRef>
              <c:f>Sheet1!$G$38:$L$38</c:f>
              <c:numCache>
                <c:formatCode>General</c:formatCode>
                <c:ptCount val="6"/>
                <c:pt idx="0">
                  <c:v>3.14</c:v>
                </c:pt>
                <c:pt idx="1">
                  <c:v>5.25</c:v>
                </c:pt>
                <c:pt idx="2">
                  <c:v>10.130000000000001</c:v>
                </c:pt>
                <c:pt idx="3">
                  <c:v>17.41</c:v>
                </c:pt>
                <c:pt idx="4">
                  <c:v>40.119999999999997</c:v>
                </c:pt>
                <c:pt idx="5">
                  <c:v>100</c:v>
                </c:pt>
              </c:numCache>
            </c:numRef>
          </c:val>
        </c:ser>
        <c:dLbls>
          <c:showLegendKey val="0"/>
          <c:showVal val="0"/>
          <c:showCatName val="0"/>
          <c:showSerName val="0"/>
          <c:showPercent val="0"/>
          <c:showBubbleSize val="0"/>
        </c:dLbls>
        <c:gapWidth val="75"/>
        <c:overlap val="100"/>
        <c:axId val="103681024"/>
        <c:axId val="103723776"/>
      </c:barChart>
      <c:catAx>
        <c:axId val="103681024"/>
        <c:scaling>
          <c:orientation val="minMax"/>
        </c:scaling>
        <c:delete val="0"/>
        <c:axPos val="b"/>
        <c:numFmt formatCode="General" sourceLinked="1"/>
        <c:majorTickMark val="none"/>
        <c:minorTickMark val="none"/>
        <c:tickLblPos val="nextTo"/>
        <c:crossAx val="103723776"/>
        <c:crosses val="autoZero"/>
        <c:auto val="1"/>
        <c:lblAlgn val="ctr"/>
        <c:lblOffset val="100"/>
        <c:noMultiLvlLbl val="0"/>
      </c:catAx>
      <c:valAx>
        <c:axId val="103723776"/>
        <c:scaling>
          <c:orientation val="minMax"/>
        </c:scaling>
        <c:delete val="0"/>
        <c:axPos val="l"/>
        <c:majorGridlines/>
        <c:numFmt formatCode="0%" sourceLinked="1"/>
        <c:majorTickMark val="none"/>
        <c:minorTickMark val="none"/>
        <c:tickLblPos val="nextTo"/>
        <c:spPr>
          <a:ln w="9525">
            <a:noFill/>
          </a:ln>
        </c:spPr>
        <c:crossAx val="103681024"/>
        <c:crosses val="autoZero"/>
        <c:crossBetween val="between"/>
      </c:valAx>
    </c:plotArea>
    <c:legend>
      <c:legendPos val="b"/>
      <c:layout/>
      <c:overlay val="0"/>
      <c:txPr>
        <a:bodyPr/>
        <a:lstStyle/>
        <a:p>
          <a:pPr>
            <a:defRPr sz="14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a:t>4. Received by </a:t>
            </a:r>
            <a:r>
              <a:rPr lang="en-US" i="1" dirty="0"/>
              <a:t>Memcached</a:t>
            </a:r>
          </a:p>
        </c:rich>
      </c:tx>
      <c:layout/>
      <c:overlay val="0"/>
    </c:title>
    <c:autoTitleDeleted val="0"/>
    <c:plotArea>
      <c:layout/>
      <c:barChart>
        <c:barDir val="col"/>
        <c:grouping val="percentStacked"/>
        <c:varyColors val="0"/>
        <c:ser>
          <c:idx val="0"/>
          <c:order val="0"/>
          <c:tx>
            <c:strRef>
              <c:f>Sheet1!$F$54</c:f>
              <c:strCache>
                <c:ptCount val="1"/>
                <c:pt idx="0">
                  <c:v>Idle</c:v>
                </c:pt>
              </c:strCache>
            </c:strRef>
          </c:tx>
          <c:spPr>
            <a:solidFill>
              <a:schemeClr val="accent3"/>
            </a:solidFill>
          </c:spPr>
          <c:invertIfNegative val="0"/>
          <c:cat>
            <c:numRef>
              <c:f>Sheet1!$G$53:$L$53</c:f>
              <c:numCache>
                <c:formatCode>General</c:formatCode>
                <c:ptCount val="6"/>
                <c:pt idx="0">
                  <c:v>80</c:v>
                </c:pt>
                <c:pt idx="1">
                  <c:v>160</c:v>
                </c:pt>
                <c:pt idx="2">
                  <c:v>320</c:v>
                </c:pt>
                <c:pt idx="3">
                  <c:v>480</c:v>
                </c:pt>
                <c:pt idx="4">
                  <c:v>640</c:v>
                </c:pt>
                <c:pt idx="5">
                  <c:v>800</c:v>
                </c:pt>
              </c:numCache>
            </c:numRef>
          </c:cat>
          <c:val>
            <c:numRef>
              <c:f>Sheet1!$G$54:$L$54</c:f>
              <c:numCache>
                <c:formatCode>General</c:formatCode>
                <c:ptCount val="6"/>
                <c:pt idx="0">
                  <c:v>76.099999999999994</c:v>
                </c:pt>
                <c:pt idx="1">
                  <c:v>49.77</c:v>
                </c:pt>
                <c:pt idx="2">
                  <c:v>1.47</c:v>
                </c:pt>
                <c:pt idx="3">
                  <c:v>0</c:v>
                </c:pt>
                <c:pt idx="4">
                  <c:v>0</c:v>
                </c:pt>
                <c:pt idx="5">
                  <c:v>0</c:v>
                </c:pt>
              </c:numCache>
            </c:numRef>
          </c:val>
        </c:ser>
        <c:ser>
          <c:idx val="1"/>
          <c:order val="1"/>
          <c:tx>
            <c:strRef>
              <c:f>Sheet1!$F$55</c:f>
              <c:strCache>
                <c:ptCount val="1"/>
                <c:pt idx="0">
                  <c:v>User</c:v>
                </c:pt>
              </c:strCache>
            </c:strRef>
          </c:tx>
          <c:spPr>
            <a:solidFill>
              <a:srgbClr val="3366FF"/>
            </a:solidFill>
          </c:spPr>
          <c:invertIfNegative val="0"/>
          <c:cat>
            <c:numRef>
              <c:f>Sheet1!$G$53:$L$53</c:f>
              <c:numCache>
                <c:formatCode>General</c:formatCode>
                <c:ptCount val="6"/>
                <c:pt idx="0">
                  <c:v>80</c:v>
                </c:pt>
                <c:pt idx="1">
                  <c:v>160</c:v>
                </c:pt>
                <c:pt idx="2">
                  <c:v>320</c:v>
                </c:pt>
                <c:pt idx="3">
                  <c:v>480</c:v>
                </c:pt>
                <c:pt idx="4">
                  <c:v>640</c:v>
                </c:pt>
                <c:pt idx="5">
                  <c:v>800</c:v>
                </c:pt>
              </c:numCache>
            </c:numRef>
          </c:cat>
          <c:val>
            <c:numRef>
              <c:f>Sheet1!$G$55:$L$55</c:f>
              <c:numCache>
                <c:formatCode>General</c:formatCode>
                <c:ptCount val="6"/>
                <c:pt idx="0">
                  <c:v>7.79</c:v>
                </c:pt>
                <c:pt idx="1">
                  <c:v>14.24</c:v>
                </c:pt>
                <c:pt idx="2">
                  <c:v>18.579999999999998</c:v>
                </c:pt>
                <c:pt idx="3">
                  <c:v>14.01</c:v>
                </c:pt>
                <c:pt idx="4">
                  <c:v>13.01</c:v>
                </c:pt>
                <c:pt idx="5">
                  <c:v>7.71</c:v>
                </c:pt>
              </c:numCache>
            </c:numRef>
          </c:val>
        </c:ser>
        <c:ser>
          <c:idx val="2"/>
          <c:order val="2"/>
          <c:tx>
            <c:strRef>
              <c:f>Sheet1!$F$56</c:f>
              <c:strCache>
                <c:ptCount val="1"/>
                <c:pt idx="0">
                  <c:v>System</c:v>
                </c:pt>
              </c:strCache>
            </c:strRef>
          </c:tx>
          <c:spPr>
            <a:solidFill>
              <a:srgbClr val="FF0000"/>
            </a:solidFill>
          </c:spPr>
          <c:invertIfNegative val="0"/>
          <c:cat>
            <c:numRef>
              <c:f>Sheet1!$G$53:$L$53</c:f>
              <c:numCache>
                <c:formatCode>General</c:formatCode>
                <c:ptCount val="6"/>
                <c:pt idx="0">
                  <c:v>80</c:v>
                </c:pt>
                <c:pt idx="1">
                  <c:v>160</c:v>
                </c:pt>
                <c:pt idx="2">
                  <c:v>320</c:v>
                </c:pt>
                <c:pt idx="3">
                  <c:v>480</c:v>
                </c:pt>
                <c:pt idx="4">
                  <c:v>640</c:v>
                </c:pt>
                <c:pt idx="5">
                  <c:v>800</c:v>
                </c:pt>
              </c:numCache>
            </c:numRef>
          </c:cat>
          <c:val>
            <c:numRef>
              <c:f>Sheet1!$G$56:$L$56</c:f>
              <c:numCache>
                <c:formatCode>General</c:formatCode>
                <c:ptCount val="6"/>
                <c:pt idx="0">
                  <c:v>16.11</c:v>
                </c:pt>
                <c:pt idx="1">
                  <c:v>37.770000000000003</c:v>
                </c:pt>
                <c:pt idx="2">
                  <c:v>79.95</c:v>
                </c:pt>
                <c:pt idx="3">
                  <c:v>84.55</c:v>
                </c:pt>
                <c:pt idx="4">
                  <c:v>85.44</c:v>
                </c:pt>
                <c:pt idx="5">
                  <c:v>90.87</c:v>
                </c:pt>
              </c:numCache>
            </c:numRef>
          </c:val>
        </c:ser>
        <c:dLbls>
          <c:showLegendKey val="0"/>
          <c:showVal val="0"/>
          <c:showCatName val="0"/>
          <c:showSerName val="0"/>
          <c:showPercent val="0"/>
          <c:showBubbleSize val="0"/>
        </c:dLbls>
        <c:gapWidth val="75"/>
        <c:overlap val="100"/>
        <c:axId val="104147200"/>
        <c:axId val="107499520"/>
      </c:barChart>
      <c:catAx>
        <c:axId val="104147200"/>
        <c:scaling>
          <c:orientation val="minMax"/>
        </c:scaling>
        <c:delete val="0"/>
        <c:axPos val="b"/>
        <c:numFmt formatCode="General" sourceLinked="1"/>
        <c:majorTickMark val="none"/>
        <c:minorTickMark val="none"/>
        <c:tickLblPos val="nextTo"/>
        <c:crossAx val="107499520"/>
        <c:crosses val="autoZero"/>
        <c:auto val="1"/>
        <c:lblAlgn val="ctr"/>
        <c:lblOffset val="100"/>
        <c:noMultiLvlLbl val="0"/>
      </c:catAx>
      <c:valAx>
        <c:axId val="107499520"/>
        <c:scaling>
          <c:orientation val="minMax"/>
        </c:scaling>
        <c:delete val="0"/>
        <c:axPos val="l"/>
        <c:majorGridlines/>
        <c:numFmt formatCode="0%" sourceLinked="1"/>
        <c:majorTickMark val="none"/>
        <c:minorTickMark val="none"/>
        <c:tickLblPos val="nextTo"/>
        <c:spPr>
          <a:ln w="9525">
            <a:noFill/>
          </a:ln>
        </c:spPr>
        <c:crossAx val="104147200"/>
        <c:crosses val="autoZero"/>
        <c:crossBetween val="between"/>
      </c:valAx>
    </c:plotArea>
    <c:legend>
      <c:legendPos val="b"/>
      <c:layout/>
      <c:overlay val="0"/>
      <c:txPr>
        <a:bodyPr/>
        <a:lstStyle/>
        <a:p>
          <a:pPr>
            <a:defRPr sz="1400"/>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205080297166244"/>
          <c:y val="6.0480600982569487E-2"/>
          <c:w val="0.74794919702833751"/>
          <c:h val="0.68450707483679929"/>
        </c:manualLayout>
      </c:layout>
      <c:barChart>
        <c:barDir val="col"/>
        <c:grouping val="clustered"/>
        <c:varyColors val="0"/>
        <c:ser>
          <c:idx val="0"/>
          <c:order val="0"/>
          <c:tx>
            <c:strRef>
              <c:f>Sheet1!$B$1</c:f>
              <c:strCache>
                <c:ptCount val="1"/>
                <c:pt idx="0">
                  <c:v>Multiport Memcached</c:v>
                </c:pt>
              </c:strCache>
            </c:strRef>
          </c:tx>
          <c:spPr>
            <a:solidFill>
              <a:schemeClr val="accent1"/>
            </a:solidFill>
            <a:ln>
              <a:noFill/>
            </a:ln>
            <a:effectLst/>
          </c:spPr>
          <c:invertIfNegative val="0"/>
          <c:cat>
            <c:strRef>
              <c:f>Sheet1!$A$2:$A$6</c:f>
              <c:strCache>
                <c:ptCount val="5"/>
                <c:pt idx="0">
                  <c:v>USR</c:v>
                </c:pt>
                <c:pt idx="1">
                  <c:v>ETC</c:v>
                </c:pt>
                <c:pt idx="2">
                  <c:v>APP</c:v>
                </c:pt>
                <c:pt idx="3">
                  <c:v>VAR</c:v>
                </c:pt>
                <c:pt idx="4">
                  <c:v>SYS</c:v>
                </c:pt>
              </c:strCache>
            </c:strRef>
          </c:cat>
          <c:val>
            <c:numRef>
              <c:f>Sheet1!$B$2:$B$6</c:f>
              <c:numCache>
                <c:formatCode>General</c:formatCode>
                <c:ptCount val="5"/>
                <c:pt idx="0">
                  <c:v>240</c:v>
                </c:pt>
                <c:pt idx="1">
                  <c:v>160</c:v>
                </c:pt>
                <c:pt idx="2">
                  <c:v>160</c:v>
                </c:pt>
                <c:pt idx="3">
                  <c:v>80</c:v>
                </c:pt>
                <c:pt idx="4">
                  <c:v>120</c:v>
                </c:pt>
              </c:numCache>
            </c:numRef>
          </c:val>
        </c:ser>
        <c:ser>
          <c:idx val="1"/>
          <c:order val="1"/>
          <c:tx>
            <c:strRef>
              <c:f>Sheet1!$C$1</c:f>
              <c:strCache>
                <c:ptCount val="1"/>
                <c:pt idx="0">
                  <c:v>Hippos</c:v>
                </c:pt>
              </c:strCache>
            </c:strRef>
          </c:tx>
          <c:spPr>
            <a:solidFill>
              <a:schemeClr val="accent2"/>
            </a:solidFill>
            <a:ln>
              <a:noFill/>
            </a:ln>
            <a:effectLst/>
          </c:spPr>
          <c:invertIfNegative val="0"/>
          <c:cat>
            <c:strRef>
              <c:f>Sheet1!$A$2:$A$6</c:f>
              <c:strCache>
                <c:ptCount val="5"/>
                <c:pt idx="0">
                  <c:v>USR</c:v>
                </c:pt>
                <c:pt idx="1">
                  <c:v>ETC</c:v>
                </c:pt>
                <c:pt idx="2">
                  <c:v>APP</c:v>
                </c:pt>
                <c:pt idx="3">
                  <c:v>VAR</c:v>
                </c:pt>
                <c:pt idx="4">
                  <c:v>SYS</c:v>
                </c:pt>
              </c:strCache>
            </c:strRef>
          </c:cat>
          <c:val>
            <c:numRef>
              <c:f>Sheet1!$C$2:$C$6</c:f>
              <c:numCache>
                <c:formatCode>General</c:formatCode>
                <c:ptCount val="5"/>
                <c:pt idx="0">
                  <c:v>480</c:v>
                </c:pt>
                <c:pt idx="1">
                  <c:v>240</c:v>
                </c:pt>
                <c:pt idx="2">
                  <c:v>200</c:v>
                </c:pt>
                <c:pt idx="3">
                  <c:v>280</c:v>
                </c:pt>
                <c:pt idx="4">
                  <c:v>160</c:v>
                </c:pt>
              </c:numCache>
            </c:numRef>
          </c:val>
        </c:ser>
        <c:dLbls>
          <c:showLegendKey val="0"/>
          <c:showVal val="0"/>
          <c:showCatName val="0"/>
          <c:showSerName val="0"/>
          <c:showPercent val="0"/>
          <c:showBubbleSize val="0"/>
        </c:dLbls>
        <c:gapWidth val="219"/>
        <c:overlap val="-27"/>
        <c:axId val="138719616"/>
        <c:axId val="139097216"/>
      </c:barChart>
      <c:catAx>
        <c:axId val="138719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39097216"/>
        <c:crosses val="autoZero"/>
        <c:auto val="1"/>
        <c:lblAlgn val="ctr"/>
        <c:lblOffset val="100"/>
        <c:noMultiLvlLbl val="0"/>
      </c:catAx>
      <c:valAx>
        <c:axId val="13909721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dirty="0" smtClean="0"/>
                  <a:t>Peak throughput (requests/sec X 1000)</a:t>
                </a:r>
                <a:endParaRPr lang="en-US" sz="1600" dirty="0"/>
              </a:p>
            </c:rich>
          </c:tx>
          <c:layout>
            <c:manualLayout>
              <c:xMode val="edge"/>
              <c:yMode val="edge"/>
              <c:x val="1.88323917137476E-2"/>
              <c:y val="0.128034145972138"/>
            </c:manualLayout>
          </c:layout>
          <c:overlay val="0"/>
          <c:spPr>
            <a:noFill/>
            <a:ln>
              <a:noFill/>
            </a:ln>
            <a:effectLst/>
          </c:spPr>
        </c:title>
        <c:numFmt formatCode="General" sourceLinked="1"/>
        <c:majorTickMark val="none"/>
        <c:minorTickMark val="none"/>
        <c:tickLblPos val="nextTo"/>
        <c:crossAx val="138719616"/>
        <c:crosses val="autoZero"/>
        <c:crossBetween val="between"/>
      </c:valAx>
      <c:spPr>
        <a:noFill/>
        <a:ln w="25400">
          <a:noFill/>
        </a:ln>
        <a:effectLst/>
      </c:spPr>
    </c:plotArea>
    <c:legend>
      <c:legendPos val="b"/>
      <c:legendEntry>
        <c:idx val="0"/>
        <c:txPr>
          <a:bodyPr rot="0" spcFirstLastPara="1" vertOverflow="ellipsis" vert="horz" wrap="square" anchor="ctr" anchorCtr="1"/>
          <a:lstStyle/>
          <a:p>
            <a:pPr>
              <a:defRPr sz="2200" b="0"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defRPr sz="2200" b="0" i="0" u="none" strike="noStrike" kern="1200" baseline="0">
                <a:solidFill>
                  <a:schemeClr val="tx1"/>
                </a:solidFill>
                <a:latin typeface="+mn-lt"/>
                <a:ea typeface="+mn-ea"/>
                <a:cs typeface="+mn-cs"/>
              </a:defRPr>
            </a:pPr>
            <a:endParaRPr lang="en-US"/>
          </a:p>
        </c:txPr>
      </c:legendEntry>
      <c:layout>
        <c:manualLayout>
          <c:xMode val="edge"/>
          <c:yMode val="edge"/>
          <c:x val="7.9034753424183563E-2"/>
          <c:y val="0.82927623830675012"/>
          <c:w val="0.92096524657581647"/>
          <c:h val="0.1039502574197456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spc="0" baseline="0">
                <a:solidFill>
                  <a:srgbClr val="000000"/>
                </a:solidFill>
                <a:latin typeface="+mn-lt"/>
                <a:ea typeface="+mn-ea"/>
                <a:cs typeface="+mn-cs"/>
              </a:defRPr>
            </a:pPr>
            <a:r>
              <a:rPr lang="en-US" sz="2200" baseline="0">
                <a:solidFill>
                  <a:srgbClr val="000000"/>
                </a:solidFill>
              </a:rPr>
              <a:t>10Gbps</a:t>
            </a:r>
          </a:p>
        </c:rich>
      </c:tx>
      <c:layout/>
      <c:overlay val="0"/>
      <c:spPr>
        <a:noFill/>
        <a:ln>
          <a:noFill/>
        </a:ln>
        <a:effectLst/>
      </c:spPr>
    </c:title>
    <c:autoTitleDeleted val="0"/>
    <c:plotArea>
      <c:layout/>
      <c:barChart>
        <c:barDir val="col"/>
        <c:grouping val="clustered"/>
        <c:varyColors val="0"/>
        <c:ser>
          <c:idx val="0"/>
          <c:order val="0"/>
          <c:tx>
            <c:strRef>
              <c:f>Sheet1!$I$14</c:f>
              <c:strCache>
                <c:ptCount val="1"/>
                <c:pt idx="0">
                  <c:v>Multiport Memcached</c:v>
                </c:pt>
              </c:strCache>
            </c:strRef>
          </c:tx>
          <c:spPr>
            <a:solidFill>
              <a:schemeClr val="accent1"/>
            </a:solidFill>
            <a:ln>
              <a:noFill/>
            </a:ln>
            <a:effectLst/>
          </c:spPr>
          <c:invertIfNegative val="0"/>
          <c:cat>
            <c:strRef>
              <c:f>Sheet1!$H$15:$H$19</c:f>
              <c:strCache>
                <c:ptCount val="5"/>
                <c:pt idx="0">
                  <c:v>USR</c:v>
                </c:pt>
                <c:pt idx="1">
                  <c:v>ETC</c:v>
                </c:pt>
                <c:pt idx="2">
                  <c:v>APP</c:v>
                </c:pt>
                <c:pt idx="3">
                  <c:v>VAR</c:v>
                </c:pt>
                <c:pt idx="4">
                  <c:v>SYS</c:v>
                </c:pt>
              </c:strCache>
            </c:strRef>
          </c:cat>
          <c:val>
            <c:numRef>
              <c:f>Sheet1!$I$15:$I$19</c:f>
              <c:numCache>
                <c:formatCode>General</c:formatCode>
                <c:ptCount val="5"/>
                <c:pt idx="0">
                  <c:v>191</c:v>
                </c:pt>
                <c:pt idx="1">
                  <c:v>200</c:v>
                </c:pt>
                <c:pt idx="2">
                  <c:v>194</c:v>
                </c:pt>
                <c:pt idx="3">
                  <c:v>178</c:v>
                </c:pt>
                <c:pt idx="4">
                  <c:v>181</c:v>
                </c:pt>
              </c:numCache>
            </c:numRef>
          </c:val>
        </c:ser>
        <c:ser>
          <c:idx val="1"/>
          <c:order val="1"/>
          <c:tx>
            <c:strRef>
              <c:f>Sheet1!$J$14</c:f>
              <c:strCache>
                <c:ptCount val="1"/>
                <c:pt idx="0">
                  <c:v>Hippos</c:v>
                </c:pt>
              </c:strCache>
            </c:strRef>
          </c:tx>
          <c:spPr>
            <a:solidFill>
              <a:schemeClr val="accent2"/>
            </a:solidFill>
            <a:ln>
              <a:noFill/>
            </a:ln>
            <a:effectLst/>
          </c:spPr>
          <c:invertIfNegative val="0"/>
          <c:cat>
            <c:strRef>
              <c:f>Sheet1!$H$15:$H$19</c:f>
              <c:strCache>
                <c:ptCount val="5"/>
                <c:pt idx="0">
                  <c:v>USR</c:v>
                </c:pt>
                <c:pt idx="1">
                  <c:v>ETC</c:v>
                </c:pt>
                <c:pt idx="2">
                  <c:v>APP</c:v>
                </c:pt>
                <c:pt idx="3">
                  <c:v>VAR</c:v>
                </c:pt>
                <c:pt idx="4">
                  <c:v>SYS</c:v>
                </c:pt>
              </c:strCache>
            </c:strRef>
          </c:cat>
          <c:val>
            <c:numRef>
              <c:f>Sheet1!$J$15:$J$19</c:f>
              <c:numCache>
                <c:formatCode>General</c:formatCode>
                <c:ptCount val="5"/>
                <c:pt idx="0">
                  <c:v>152.80000000000001</c:v>
                </c:pt>
                <c:pt idx="1">
                  <c:v>172</c:v>
                </c:pt>
                <c:pt idx="2">
                  <c:v>166.84</c:v>
                </c:pt>
                <c:pt idx="3">
                  <c:v>154.86000000000001</c:v>
                </c:pt>
                <c:pt idx="4">
                  <c:v>157.47</c:v>
                </c:pt>
              </c:numCache>
            </c:numRef>
          </c:val>
        </c:ser>
        <c:dLbls>
          <c:showLegendKey val="0"/>
          <c:showVal val="0"/>
          <c:showCatName val="0"/>
          <c:showSerName val="0"/>
          <c:showPercent val="0"/>
          <c:showBubbleSize val="0"/>
        </c:dLbls>
        <c:gapWidth val="219"/>
        <c:overlap val="-27"/>
        <c:axId val="90523904"/>
        <c:axId val="125247488"/>
      </c:barChart>
      <c:catAx>
        <c:axId val="90523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200" b="0" i="0" u="none" strike="noStrike" kern="1200" baseline="0">
                <a:solidFill>
                  <a:srgbClr val="000000"/>
                </a:solidFill>
                <a:latin typeface="+mn-lt"/>
                <a:ea typeface="+mn-ea"/>
                <a:cs typeface="+mn-cs"/>
              </a:defRPr>
            </a:pPr>
            <a:endParaRPr lang="en-US"/>
          </a:p>
        </c:txPr>
        <c:crossAx val="125247488"/>
        <c:crosses val="autoZero"/>
        <c:auto val="1"/>
        <c:lblAlgn val="ctr"/>
        <c:lblOffset val="100"/>
        <c:noMultiLvlLbl val="0"/>
      </c:catAx>
      <c:valAx>
        <c:axId val="1252474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rgbClr val="000000"/>
                    </a:solidFill>
                    <a:latin typeface="+mn-lt"/>
                    <a:ea typeface="+mn-ea"/>
                    <a:cs typeface="+mn-cs"/>
                  </a:defRPr>
                </a:pPr>
                <a:r>
                  <a:rPr lang="en-US" sz="2400" b="1" dirty="0">
                    <a:solidFill>
                      <a:srgbClr val="000000"/>
                    </a:solidFill>
                  </a:rPr>
                  <a:t>Power (Watt)</a:t>
                </a:r>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200" b="1" i="0" u="none" strike="noStrike" kern="1200" baseline="0">
                <a:solidFill>
                  <a:srgbClr val="000000"/>
                </a:solidFill>
                <a:latin typeface="+mn-lt"/>
                <a:ea typeface="+mn-ea"/>
                <a:cs typeface="+mn-cs"/>
              </a:defRPr>
            </a:pPr>
            <a:endParaRPr lang="en-US"/>
          </a:p>
        </c:txPr>
        <c:crossAx val="905239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400" b="0" i="0" u="none" strike="noStrike" kern="1200" baseline="0">
              <a:solidFill>
                <a:srgbClr val="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91089FA-9A33-1244-A55C-EF98CF2B954C}" type="datetimeFigureOut">
              <a:rPr lang="en-US" smtClean="0"/>
              <a:t>10/2/2014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AF74C56-0897-134F-82D2-90A12C692AB5}" type="slidenum">
              <a:rPr lang="en-US" smtClean="0"/>
              <a:t>‹#›</a:t>
            </a:fld>
            <a:endParaRPr lang="en-US"/>
          </a:p>
        </p:txBody>
      </p:sp>
    </p:spTree>
    <p:extLst>
      <p:ext uri="{BB962C8B-B14F-4D97-AF65-F5344CB8AC3E}">
        <p14:creationId xmlns:p14="http://schemas.microsoft.com/office/powerpoint/2010/main" val="140916292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5FBE21-21C9-8546-B2AA-B546F3B41D04}" type="datetimeFigureOut">
              <a:rPr lang="en-US" smtClean="0"/>
              <a:t>10/2/2014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3DCC6B-015D-344F-8D65-CF178787DB26}" type="slidenum">
              <a:rPr lang="en-US" smtClean="0"/>
              <a:t>‹#›</a:t>
            </a:fld>
            <a:endParaRPr lang="en-US"/>
          </a:p>
        </p:txBody>
      </p:sp>
    </p:spTree>
    <p:extLst>
      <p:ext uri="{BB962C8B-B14F-4D97-AF65-F5344CB8AC3E}">
        <p14:creationId xmlns:p14="http://schemas.microsoft.com/office/powerpoint/2010/main" val="95826492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 KV cache in the kernel as an energy-efficient appliance  </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1</a:t>
            </a:fld>
            <a:endParaRPr lang="en-US"/>
          </a:p>
        </p:txBody>
      </p:sp>
    </p:spTree>
    <p:extLst>
      <p:ext uri="{BB962C8B-B14F-4D97-AF65-F5344CB8AC3E}">
        <p14:creationId xmlns:p14="http://schemas.microsoft.com/office/powerpoint/2010/main" val="8248418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solidFill>
                  <a:srgbClr val="C00000"/>
                </a:solidFill>
                <a:effectLst>
                  <a:outerShdw blurRad="38100" dist="38100" dir="2700000" algn="tl">
                    <a:srgbClr val="C0C0C0"/>
                  </a:outerShdw>
                </a:effectLst>
                <a:ea typeface="黑体" pitchFamily="49" charset="-122"/>
              </a:rPr>
              <a:t>Moving the KV Cache Closer to NIC</a:t>
            </a:r>
          </a:p>
          <a:p>
            <a:endParaRPr lang="en-US" altLang="zh-CN" sz="1200" b="1" dirty="0" smtClean="0">
              <a:solidFill>
                <a:srgbClr val="C00000"/>
              </a:solidFill>
              <a:effectLst>
                <a:outerShdw blurRad="38100" dist="38100" dir="2700000" algn="tl">
                  <a:srgbClr val="C0C0C0"/>
                </a:outerShdw>
              </a:effectLst>
              <a:ea typeface="黑体" pitchFamily="49" charset="-122"/>
            </a:endParaRPr>
          </a:p>
          <a:p>
            <a:r>
              <a:rPr lang="en-US" sz="1200" b="0" i="0" u="none" strike="noStrike" kern="1200" baseline="0" dirty="0" smtClean="0">
                <a:solidFill>
                  <a:schemeClr val="tx1"/>
                </a:solidFill>
                <a:latin typeface="+mn-lt"/>
                <a:ea typeface="+mn-ea"/>
                <a:cs typeface="+mn-cs"/>
              </a:rPr>
              <a:t>The method is to move it into the kernel in a position close to the NIC, so that it can directly take IP packets for the KV cache and process them in situ. this approach can remove most time-consuming network operations out of the KV-cache’s critical processing path, including the overhead for system calls, event notifications (via </a:t>
            </a:r>
            <a:r>
              <a:rPr lang="en-US" sz="1200" b="0" i="0" u="none" strike="noStrike" kern="1200" baseline="0" dirty="0" err="1" smtClean="0">
                <a:solidFill>
                  <a:schemeClr val="tx1"/>
                </a:solidFill>
                <a:latin typeface="+mn-lt"/>
                <a:ea typeface="+mn-ea"/>
                <a:cs typeface="+mn-cs"/>
              </a:rPr>
              <a:t>libevent</a:t>
            </a:r>
            <a:r>
              <a:rPr lang="en-US" sz="1200" b="0" i="0" u="none" strike="noStrike" kern="1200" baseline="0" dirty="0" smtClean="0">
                <a:solidFill>
                  <a:schemeClr val="tx1"/>
                </a:solidFill>
                <a:latin typeface="+mn-lt"/>
                <a:ea typeface="+mn-ea"/>
                <a:cs typeface="+mn-cs"/>
              </a:rPr>
              <a:t>), socket locks, and most of the overheads in the UDP and IP layers are eliminated.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Minimal or no change to the network framework </a:t>
            </a:r>
          </a:p>
          <a:p>
            <a:r>
              <a:rPr lang="en-US" sz="1200" b="0" i="0" u="none" strike="noStrike" kern="1200" baseline="0" dirty="0" smtClean="0">
                <a:solidFill>
                  <a:schemeClr val="tx1"/>
                </a:solidFill>
                <a:latin typeface="+mn-lt"/>
                <a:ea typeface="+mn-ea"/>
                <a:cs typeface="+mn-cs"/>
              </a:rPr>
              <a:t>It should not affect the use of networking by other applications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It typically runs in a controlled environment (e.g., data centers) and its sole purpose is to provide caching service to other application servers.</a:t>
            </a:r>
            <a:r>
              <a:rPr lang="en-US" altLang="zh-CN" sz="1200" b="1" dirty="0" smtClean="0">
                <a:solidFill>
                  <a:srgbClr val="C00000"/>
                </a:solidFill>
                <a:effectLst>
                  <a:outerShdw blurRad="38100" dist="38100" dir="2700000" algn="tl">
                    <a:srgbClr val="C0C0C0"/>
                  </a:outerShdw>
                </a:effectLst>
                <a:ea typeface="黑体" pitchFamily="49" charset="-122"/>
              </a:rPr>
              <a:t/>
            </a:r>
            <a:br>
              <a:rPr lang="en-US" altLang="zh-CN" sz="1200" b="1" dirty="0" smtClean="0">
                <a:solidFill>
                  <a:srgbClr val="C00000"/>
                </a:solidFill>
                <a:effectLst>
                  <a:outerShdw blurRad="38100" dist="38100" dir="2700000" algn="tl">
                    <a:srgbClr val="C0C0C0"/>
                  </a:outerShdw>
                </a:effectLst>
                <a:ea typeface="黑体" pitchFamily="49" charset="-122"/>
              </a:rPr>
            </a:br>
            <a:endParaRPr lang="en-US" altLang="zh-CN" sz="1200" b="1" dirty="0" smtClean="0">
              <a:solidFill>
                <a:srgbClr val="C00000"/>
              </a:solidFill>
              <a:effectLst>
                <a:outerShdw blurRad="38100" dist="38100" dir="2700000" algn="tl">
                  <a:srgbClr val="C0C0C0"/>
                </a:outerShdw>
              </a:effectLst>
              <a:ea typeface="黑体" pitchFamily="49" charset="-122"/>
            </a:endParaRPr>
          </a:p>
          <a:p>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10</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order to find out the right place to hook the implementation in, we setup 4 observation points on the receiving path to evaluate the latency for the traffic to reach these positions and CPU overhead. The workload is the same as that used in the previous experiment. Quickly go through these positions</a:t>
            </a:r>
          </a:p>
        </p:txBody>
      </p:sp>
      <p:sp>
        <p:nvSpPr>
          <p:cNvPr id="4" name="Slide Number Placeholder 3"/>
          <p:cNvSpPr>
            <a:spLocks noGrp="1"/>
          </p:cNvSpPr>
          <p:nvPr>
            <p:ph type="sldNum" sz="quarter" idx="10"/>
          </p:nvPr>
        </p:nvSpPr>
        <p:spPr/>
        <p:txBody>
          <a:bodyPr/>
          <a:lstStyle/>
          <a:p>
            <a:fld id="{B9C4D957-CDF2-4E4B-8CF1-E4D6A3B1F19A}" type="slidenum">
              <a:rPr lang="en-US" smtClean="0"/>
              <a:t>11</a:t>
            </a:fld>
            <a:endParaRPr lang="en-US"/>
          </a:p>
        </p:txBody>
      </p:sp>
    </p:spTree>
    <p:extLst>
      <p:ext uri="{BB962C8B-B14F-4D97-AF65-F5344CB8AC3E}">
        <p14:creationId xmlns:p14="http://schemas.microsoft.com/office/powerpoint/2010/main" val="4074487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As we can see that position one and two performs pretty well, the latency doesn’t change even under heavy request load. CPU also stays almost idle in these two positions. While at the position 3, the latency becomes to increase when the request load grows. Finally, the fourth position shows the greatest overheads. This observation indicates that position one and two is the best place to locate the KV store. </a:t>
            </a:r>
            <a:endParaRPr lang="en-US" dirty="0"/>
          </a:p>
        </p:txBody>
      </p:sp>
      <p:sp>
        <p:nvSpPr>
          <p:cNvPr id="4" name="Slide Number Placeholder 3"/>
          <p:cNvSpPr>
            <a:spLocks noGrp="1"/>
          </p:cNvSpPr>
          <p:nvPr>
            <p:ph type="sldNum" sz="quarter" idx="10"/>
          </p:nvPr>
        </p:nvSpPr>
        <p:spPr/>
        <p:txBody>
          <a:bodyPr/>
          <a:lstStyle/>
          <a:p>
            <a:fld id="{B9C4D957-CDF2-4E4B-8CF1-E4D6A3B1F19A}" type="slidenum">
              <a:rPr lang="en-US" smtClean="0"/>
              <a:t>12</a:t>
            </a:fld>
            <a:endParaRPr lang="en-US"/>
          </a:p>
        </p:txBody>
      </p:sp>
    </p:spTree>
    <p:extLst>
      <p:ext uri="{BB962C8B-B14F-4D97-AF65-F5344CB8AC3E}">
        <p14:creationId xmlns:p14="http://schemas.microsoft.com/office/powerpoint/2010/main" val="4074487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these plots show, at position 1 and</a:t>
            </a:r>
            <a:r>
              <a:rPr lang="en-US" baseline="0" dirty="0" smtClean="0"/>
              <a:t> 2, the CPUs are almost idle even when the arrival rate reaches 800 K/second. However, at position 3, the CPU is saturated when the rate is 800K/second. This is mainly because of bottlenecks in UDP socket buffer queue, in which data are placed in and retrieved out by different kernel routines and threads. </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13</a:t>
            </a:fld>
            <a:endParaRPr lang="en-US"/>
          </a:p>
        </p:txBody>
      </p:sp>
    </p:spTree>
    <p:extLst>
      <p:ext uri="{BB962C8B-B14F-4D97-AF65-F5344CB8AC3E}">
        <p14:creationId xmlns:p14="http://schemas.microsoft.com/office/powerpoint/2010/main" val="38634722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choose the first position to implement Hippos as it can leverage the </a:t>
            </a:r>
            <a:r>
              <a:rPr lang="en-US" baseline="0" dirty="0" err="1" smtClean="0"/>
              <a:t>netfilter</a:t>
            </a:r>
            <a:r>
              <a:rPr lang="en-US" baseline="0" dirty="0" smtClean="0"/>
              <a:t> framework to obtain packets without any modification of the operating system. By using the hooks provided by </a:t>
            </a:r>
            <a:r>
              <a:rPr lang="en-US" baseline="0" dirty="0" err="1" smtClean="0"/>
              <a:t>netfilter</a:t>
            </a:r>
            <a:r>
              <a:rPr lang="en-US" baseline="0" dirty="0" smtClean="0"/>
              <a:t>, Hippos can significantly reduce the UDP packets processing path. </a:t>
            </a:r>
            <a:endParaRPr lang="en-US" baseline="0" dirty="0" smtClean="0"/>
          </a:p>
          <a:p>
            <a:endParaRPr lang="en-US" baseline="0" dirty="0" smtClean="0"/>
          </a:p>
          <a:p>
            <a:r>
              <a:rPr lang="en-US" sz="1200" b="0" i="0" u="none" strike="noStrike" kern="1200" baseline="0" dirty="0" smtClean="0">
                <a:solidFill>
                  <a:schemeClr val="tx1"/>
                </a:solidFill>
                <a:latin typeface="+mn-lt"/>
                <a:ea typeface="+mn-ea"/>
                <a:cs typeface="+mn-cs"/>
              </a:rPr>
              <a:t>all the information needed for the KV cache is available, such as operation type, number of keys, key contents, or values. </a:t>
            </a:r>
            <a:endParaRPr lang="en-US" dirty="0"/>
          </a:p>
        </p:txBody>
      </p:sp>
      <p:sp>
        <p:nvSpPr>
          <p:cNvPr id="4" name="Slide Number Placeholder 3"/>
          <p:cNvSpPr>
            <a:spLocks noGrp="1"/>
          </p:cNvSpPr>
          <p:nvPr>
            <p:ph type="sldNum" sz="quarter" idx="10"/>
          </p:nvPr>
        </p:nvSpPr>
        <p:spPr/>
        <p:txBody>
          <a:bodyPr/>
          <a:lstStyle/>
          <a:p>
            <a:fld id="{C7B66CE6-22E3-6A43-ACE1-F8E62C3F5BF8}" type="slidenum">
              <a:rPr lang="en-US" smtClean="0"/>
              <a:t>14</a:t>
            </a:fld>
            <a:endParaRPr lang="en-US"/>
          </a:p>
        </p:txBody>
      </p:sp>
    </p:spTree>
    <p:extLst>
      <p:ext uri="{BB962C8B-B14F-4D97-AF65-F5344CB8AC3E}">
        <p14:creationId xmlns:p14="http://schemas.microsoft.com/office/powerpoint/2010/main" val="3867804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Hippos uses the NF_INET_PRE_ROUTING hook. Although packets received from the hook are still at the IP layer, all the information needed for the KV cache is available, such as operation type, number of keys, key contents, or values. After receiving a packet, Hippos will first check it to see whether it is a UDP GET packet, and if so, whether its destination port is the one defined by the KV cache. If a packet does not satisfy both conditions, Hippos will return NF_ACCEPT in its hook function to allow the packet to resume its journey in the network stack towards the upper layers, such as UDP layer. Otherwise, Hippos retrieves the request from the packet and feeds it into the in-kernel KV cache for processing similar as that in Memcached. The query result will be sent in a packet directly from the IP layer (via function </a:t>
            </a:r>
            <a:r>
              <a:rPr lang="en-US" sz="1200" b="0" i="0" u="none" strike="noStrike" kern="1200" baseline="0" dirty="0" err="1" smtClean="0">
                <a:solidFill>
                  <a:schemeClr val="tx1"/>
                </a:solidFill>
                <a:latin typeface="+mn-lt"/>
                <a:ea typeface="+mn-ea"/>
                <a:cs typeface="+mn-cs"/>
              </a:rPr>
              <a:t>dev_queue_xmit</a:t>
            </a:r>
            <a:r>
              <a:rPr lang="en-US" sz="1200" b="0" i="0" u="none" strike="noStrike" kern="1200" baseline="0" dirty="0" smtClean="0">
                <a:solidFill>
                  <a:schemeClr val="tx1"/>
                </a:solidFill>
                <a:latin typeface="+mn-lt"/>
                <a:ea typeface="+mn-ea"/>
                <a:cs typeface="+mn-cs"/>
              </a:rPr>
              <a:t>()). If the key or value cannot be held in one UDP packet, a number of UDP packets will be created</a:t>
            </a:r>
          </a:p>
          <a:p>
            <a:r>
              <a:rPr lang="en-US" sz="1200" b="0" i="0" u="none" strike="noStrike" kern="1200" baseline="0" dirty="0" smtClean="0">
                <a:solidFill>
                  <a:schemeClr val="tx1"/>
                </a:solidFill>
                <a:latin typeface="+mn-lt"/>
                <a:ea typeface="+mn-ea"/>
                <a:cs typeface="+mn-cs"/>
              </a:rPr>
              <a:t>and sequence numbers are placed in them, as what is done in Memcached.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Hippos uses the in-kernel TCP socket to receive SET, REPLACE, DELETE, and other writing requests. However, it does not optimize its reception and processing of TCP packets except that it handles them in the kernel. This relieves us from re-implementing</a:t>
            </a:r>
          </a:p>
          <a:p>
            <a:r>
              <a:rPr lang="en-US" sz="1200" b="0" i="0" u="none" strike="noStrike" kern="1200" baseline="0" dirty="0" smtClean="0">
                <a:solidFill>
                  <a:schemeClr val="tx1"/>
                </a:solidFill>
                <a:latin typeface="+mn-lt"/>
                <a:ea typeface="+mn-ea"/>
                <a:cs typeface="+mn-cs"/>
              </a:rPr>
              <a:t>the complex TCP stack.</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15</a:t>
            </a:fld>
            <a:endParaRPr lang="en-US"/>
          </a:p>
        </p:txBody>
      </p:sp>
    </p:spTree>
    <p:extLst>
      <p:ext uri="{BB962C8B-B14F-4D97-AF65-F5344CB8AC3E}">
        <p14:creationId xmlns:p14="http://schemas.microsoft.com/office/powerpoint/2010/main" val="3603855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If the packet processing in the network stack is not the bottleneck, what is the effect of the lock-related cost on </a:t>
            </a:r>
            <a:r>
              <a:rPr lang="en-US" sz="1200" b="0" i="0" u="none" strike="noStrike" kern="1200" baseline="0" dirty="0" err="1" smtClean="0">
                <a:solidFill>
                  <a:schemeClr val="tx1"/>
                </a:solidFill>
                <a:latin typeface="+mn-lt"/>
                <a:ea typeface="+mn-ea"/>
                <a:cs typeface="+mn-cs"/>
              </a:rPr>
              <a:t>Memcached’s</a:t>
            </a:r>
            <a:r>
              <a:rPr lang="en-US" sz="1200" b="0" i="0" u="none" strike="noStrike" kern="1200" baseline="0" dirty="0" smtClean="0">
                <a:solidFill>
                  <a:schemeClr val="tx1"/>
                </a:solidFill>
                <a:latin typeface="+mn-lt"/>
                <a:ea typeface="+mn-ea"/>
                <a:cs typeface="+mn-cs"/>
              </a:rPr>
              <a:t> performance?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GET+no-existent</a:t>
            </a:r>
            <a:r>
              <a:rPr lang="en-US" sz="1200" b="0" i="0" u="none" strike="noStrike" kern="1200" baseline="0" dirty="0" smtClean="0">
                <a:solidFill>
                  <a:schemeClr val="tx1"/>
                </a:solidFill>
                <a:latin typeface="+mn-lt"/>
                <a:ea typeface="+mn-ea"/>
                <a:cs typeface="+mn-cs"/>
              </a:rPr>
              <a:t> keys </a:t>
            </a:r>
            <a:r>
              <a:rPr lang="en-US" sz="1200" b="0" i="0" u="none" strike="noStrike" kern="1200" baseline="0" dirty="0" smtClean="0">
                <a:solidFill>
                  <a:schemeClr val="tx1"/>
                </a:solidFill>
                <a:latin typeface="+mn-lt"/>
                <a:ea typeface="+mn-ea"/>
                <a:cs typeface="+mn-cs"/>
                <a:sym typeface="Wingdings" pitchFamily="2" charset="2"/>
              </a:rPr>
              <a:t> NOLOCK</a:t>
            </a:r>
          </a:p>
          <a:p>
            <a:endParaRPr lang="en-US" sz="1200" b="0" i="0" u="none" strike="noStrike" kern="1200" baseline="0" dirty="0" smtClean="0">
              <a:solidFill>
                <a:schemeClr val="tx1"/>
              </a:solidFill>
              <a:latin typeface="+mn-lt"/>
              <a:ea typeface="+mn-ea"/>
              <a:cs typeface="+mn-cs"/>
              <a:sym typeface="Wingdings" pitchFamily="2" charset="2"/>
            </a:endParaRPr>
          </a:p>
          <a:p>
            <a:r>
              <a:rPr lang="en-US" sz="1200" b="0" i="0" u="none" strike="noStrike" kern="1200" baseline="0" dirty="0" smtClean="0">
                <a:solidFill>
                  <a:schemeClr val="tx1"/>
                </a:solidFill>
                <a:latin typeface="+mn-lt"/>
                <a:ea typeface="+mn-ea"/>
                <a:cs typeface="+mn-cs"/>
              </a:rPr>
              <a:t>As shown in the upper graph of Fig. 6, after we enabled the locks at the increasing packet arrival rate the system achieves the same throughput as that for its counterpart with Memcached internal locks disabled. In other words, the lock overhead is overshadowed by the network cost and thus is not a performance issue unless the network cost is sufficiently reduced.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we need to increase the number of GETs without increasing network cost. To this end, we placed multiple GETs in a UDP packet and kept packet arrival rate constant at 320 K packets per second.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RCU allows readers to access the shared data without any conventional lock. For</a:t>
            </a:r>
          </a:p>
          <a:p>
            <a:r>
              <a:rPr lang="en-US" sz="1200" b="0" i="0" u="none" strike="noStrike" kern="1200" baseline="0" dirty="0" smtClean="0">
                <a:solidFill>
                  <a:schemeClr val="tx1"/>
                </a:solidFill>
                <a:latin typeface="+mn-lt"/>
                <a:ea typeface="+mn-ea"/>
                <a:cs typeface="+mn-cs"/>
              </a:rPr>
              <a:t>writes, it creates new copies to accommodate updates before old copies are freed. In RCU, reads can be much cheaper than writes.</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16</a:t>
            </a:fld>
            <a:endParaRPr lang="en-US"/>
          </a:p>
        </p:txBody>
      </p:sp>
    </p:spTree>
    <p:extLst>
      <p:ext uri="{BB962C8B-B14F-4D97-AF65-F5344CB8AC3E}">
        <p14:creationId xmlns:p14="http://schemas.microsoft.com/office/powerpoint/2010/main" val="38634722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with only a single core, Hippos can reach a peak throughput much higher than those of the other user-level </a:t>
            </a:r>
            <a:r>
              <a:rPr lang="en-US" sz="1200" b="0" i="0" u="none" strike="noStrike" kern="1200" baseline="0" dirty="0" err="1" smtClean="0">
                <a:solidFill>
                  <a:schemeClr val="tx1"/>
                </a:solidFill>
                <a:latin typeface="+mn-lt"/>
                <a:ea typeface="+mn-ea"/>
                <a:cs typeface="+mn-cs"/>
              </a:rPr>
              <a:t>Memcacheds</a:t>
            </a:r>
            <a:r>
              <a:rPr lang="en-US" sz="1200" b="0" i="0" u="none" strike="noStrike" kern="1200" baseline="0" dirty="0" smtClean="0">
                <a:solidFill>
                  <a:schemeClr val="tx1"/>
                </a:solidFill>
                <a:latin typeface="+mn-lt"/>
                <a:ea typeface="+mn-ea"/>
                <a:cs typeface="+mn-cs"/>
              </a:rPr>
              <a:t> running on eight cores. In Fig. 1, </a:t>
            </a:r>
            <a:r>
              <a:rPr lang="en-US" sz="1200" b="0" i="0" u="none" strike="noStrike" kern="1200" baseline="0" dirty="0" err="1" smtClean="0">
                <a:solidFill>
                  <a:schemeClr val="tx1"/>
                </a:solidFill>
                <a:latin typeface="+mn-lt"/>
                <a:ea typeface="+mn-ea"/>
                <a:cs typeface="+mn-cs"/>
              </a:rPr>
              <a:t>Hippos’s</a:t>
            </a:r>
            <a:r>
              <a:rPr lang="en-US" sz="1200" b="0" i="0" u="none" strike="noStrike" kern="1200" baseline="0" dirty="0" smtClean="0">
                <a:solidFill>
                  <a:schemeClr val="tx1"/>
                </a:solidFill>
                <a:latin typeface="+mn-lt"/>
                <a:ea typeface="+mn-ea"/>
                <a:cs typeface="+mn-cs"/>
              </a:rPr>
              <a:t> throughput is limited only by the 1 </a:t>
            </a:r>
            <a:r>
              <a:rPr lang="en-US" sz="1200" b="0" i="0" u="none" strike="noStrike" kern="1200" baseline="0" dirty="0" err="1" smtClean="0">
                <a:solidFill>
                  <a:schemeClr val="tx1"/>
                </a:solidFill>
                <a:latin typeface="+mn-lt"/>
                <a:ea typeface="+mn-ea"/>
                <a:cs typeface="+mn-cs"/>
              </a:rPr>
              <a:t>Gbps</a:t>
            </a:r>
            <a:r>
              <a:rPr lang="en-US" sz="1200" b="0" i="0" u="none" strike="noStrike" kern="1200" baseline="0" dirty="0" smtClean="0">
                <a:solidFill>
                  <a:schemeClr val="tx1"/>
                </a:solidFill>
                <a:latin typeface="+mn-lt"/>
                <a:ea typeface="+mn-ea"/>
                <a:cs typeface="+mn-cs"/>
              </a:rPr>
              <a:t> NIC in which there is only one hardware interrupt</a:t>
            </a:r>
          </a:p>
          <a:p>
            <a:r>
              <a:rPr lang="en-US" sz="1200" b="0" i="0" u="none" strike="noStrike" kern="1200" baseline="0" dirty="0" smtClean="0">
                <a:solidFill>
                  <a:schemeClr val="tx1"/>
                </a:solidFill>
                <a:latin typeface="+mn-lt"/>
                <a:ea typeface="+mn-ea"/>
                <a:cs typeface="+mn-cs"/>
              </a:rPr>
              <a:t>support</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18</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 In addition, the CPU remains mostly idle, opening the door to a substantial energy saving.</a:t>
            </a:r>
            <a:endParaRPr lang="en-US" dirty="0" smtClean="0"/>
          </a:p>
          <a:p>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19</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increasing request arrival rate in a KV store system would increase average request latency until peak throughput is reached and latency grows unacceptably high.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Hippos doubles </a:t>
            </a:r>
            <a:r>
              <a:rPr lang="en-US" sz="1200" b="0" i="0" u="none" strike="noStrike" kern="1200" baseline="0" dirty="0" err="1" smtClean="0">
                <a:solidFill>
                  <a:schemeClr val="tx1"/>
                </a:solidFill>
                <a:latin typeface="+mn-lt"/>
                <a:ea typeface="+mn-ea"/>
                <a:cs typeface="+mn-cs"/>
              </a:rPr>
              <a:t>Memcached’s</a:t>
            </a:r>
            <a:r>
              <a:rPr lang="en-US" sz="1200" b="0" i="0" u="none" strike="noStrike" kern="1200" baseline="0" dirty="0" smtClean="0">
                <a:solidFill>
                  <a:schemeClr val="tx1"/>
                </a:solidFill>
                <a:latin typeface="+mn-lt"/>
                <a:ea typeface="+mn-ea"/>
                <a:cs typeface="+mn-cs"/>
              </a:rPr>
              <a:t> peak throughput (480 K </a:t>
            </a:r>
            <a:r>
              <a:rPr lang="en-US" sz="1200" b="0" i="0" u="none" strike="noStrike" kern="1200" baseline="0" dirty="0" err="1" smtClean="0">
                <a:solidFill>
                  <a:schemeClr val="tx1"/>
                </a:solidFill>
                <a:latin typeface="+mn-lt"/>
                <a:ea typeface="+mn-ea"/>
                <a:cs typeface="+mn-cs"/>
              </a:rPr>
              <a:t>Req</a:t>
            </a:r>
            <a:r>
              <a:rPr lang="en-US" sz="1200" b="0" i="0" u="none" strike="noStrike" kern="1200" baseline="0" dirty="0" smtClean="0">
                <a:solidFill>
                  <a:schemeClr val="tx1"/>
                </a:solidFill>
                <a:latin typeface="+mn-lt"/>
                <a:ea typeface="+mn-ea"/>
                <a:cs typeface="+mn-cs"/>
              </a:rPr>
              <a:t>/s vs. 240 K </a:t>
            </a:r>
            <a:r>
              <a:rPr lang="en-US" sz="1200" b="0" i="0" u="none" strike="noStrike" kern="1200" baseline="0" dirty="0" err="1" smtClean="0">
                <a:solidFill>
                  <a:schemeClr val="tx1"/>
                </a:solidFill>
                <a:latin typeface="+mn-lt"/>
                <a:ea typeface="+mn-ea"/>
                <a:cs typeface="+mn-cs"/>
              </a:rPr>
              <a:t>Req</a:t>
            </a:r>
            <a:r>
              <a:rPr lang="en-US" sz="1200" b="0" i="0" u="none" strike="noStrike" kern="1200" baseline="0" dirty="0" smtClean="0">
                <a:solidFill>
                  <a:schemeClr val="tx1"/>
                </a:solidFill>
                <a:latin typeface="+mn-lt"/>
                <a:ea typeface="+mn-ea"/>
                <a:cs typeface="+mn-cs"/>
              </a:rPr>
              <a:t>/s)</a:t>
            </a:r>
          </a:p>
          <a:p>
            <a:r>
              <a:rPr lang="en-US" sz="1200" b="0" i="0" u="none" strike="noStrike" kern="1200" baseline="0" dirty="0" smtClean="0">
                <a:solidFill>
                  <a:schemeClr val="tx1"/>
                </a:solidFill>
                <a:latin typeface="+mn-lt"/>
                <a:ea typeface="+mn-ea"/>
                <a:cs typeface="+mn-cs"/>
              </a:rPr>
              <a:t>This is because Hippos has already eliminated the cost of lock protection associated with GETs with the use of the RCU lock and the CLOCK replacement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for the 10 </a:t>
            </a:r>
            <a:r>
              <a:rPr lang="en-US" sz="1200" b="0" i="0" u="none" strike="noStrike" kern="1200" baseline="0" dirty="0" err="1" smtClean="0">
                <a:solidFill>
                  <a:schemeClr val="tx1"/>
                </a:solidFill>
                <a:latin typeface="+mn-lt"/>
                <a:ea typeface="+mn-ea"/>
                <a:cs typeface="+mn-cs"/>
              </a:rPr>
              <a:t>Gbps</a:t>
            </a:r>
            <a:r>
              <a:rPr lang="en-US" sz="1200" b="0" i="0" u="none" strike="noStrike" kern="1200" baseline="0" dirty="0" smtClean="0">
                <a:solidFill>
                  <a:schemeClr val="tx1"/>
                </a:solidFill>
                <a:latin typeface="+mn-lt"/>
                <a:ea typeface="+mn-ea"/>
                <a:cs typeface="+mn-cs"/>
              </a:rPr>
              <a:t> network Hippos has a larger improvement of peak throughput (more than 4×)  Hippos shifts the throughput bottleneck from the CPU to the network. Accordingly a 10 </a:t>
            </a:r>
            <a:r>
              <a:rPr lang="en-US" sz="1200" b="0" i="0" u="none" strike="noStrike" kern="1200" baseline="0" dirty="0" err="1" smtClean="0">
                <a:solidFill>
                  <a:schemeClr val="tx1"/>
                </a:solidFill>
                <a:latin typeface="+mn-lt"/>
                <a:ea typeface="+mn-ea"/>
                <a:cs typeface="+mn-cs"/>
              </a:rPr>
              <a:t>Gbps</a:t>
            </a:r>
            <a:r>
              <a:rPr lang="en-US" sz="1200" b="0" i="0" u="none" strike="noStrike" kern="1200" baseline="0" dirty="0" smtClean="0">
                <a:solidFill>
                  <a:schemeClr val="tx1"/>
                </a:solidFill>
                <a:latin typeface="+mn-lt"/>
                <a:ea typeface="+mn-ea"/>
                <a:cs typeface="+mn-cs"/>
              </a:rPr>
              <a:t> network exposes more of </a:t>
            </a:r>
            <a:r>
              <a:rPr lang="en-US" sz="1200" b="0" i="0" u="none" strike="noStrike" kern="1200" baseline="0" dirty="0" err="1" smtClean="0">
                <a:solidFill>
                  <a:schemeClr val="tx1"/>
                </a:solidFill>
                <a:latin typeface="+mn-lt"/>
                <a:ea typeface="+mn-ea"/>
                <a:cs typeface="+mn-cs"/>
              </a:rPr>
              <a:t>Hippos’s</a:t>
            </a:r>
            <a:r>
              <a:rPr lang="en-US" sz="1200" b="0" i="0" u="none" strike="noStrike" kern="1200" baseline="0" dirty="0" smtClean="0">
                <a:solidFill>
                  <a:schemeClr val="tx1"/>
                </a:solidFill>
                <a:latin typeface="+mn-lt"/>
                <a:ea typeface="+mn-ea"/>
                <a:cs typeface="+mn-cs"/>
              </a:rPr>
              <a:t> potential.</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20</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 key-value cache in a data center is usually presented as .. that temporally store their data in the form of key-value items, often access them with a high request rate and demands high throughput and low latency.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It has been a </a:t>
            </a:r>
            <a:r>
              <a:rPr lang="en-US" altLang="zh-CN" sz="1200" kern="0" dirty="0" smtClean="0">
                <a:latin typeface="Arial" pitchFamily="34" charset="0"/>
                <a:ea typeface="宋体" charset="-122"/>
                <a:cs typeface="Arial" pitchFamily="34" charset="0"/>
              </a:rPr>
              <a:t>performance-critical infrastructure </a:t>
            </a:r>
            <a:r>
              <a:rPr lang="en-US" sz="1200" b="0" i="0" u="none" strike="noStrike" kern="1200" baseline="0" dirty="0" smtClean="0">
                <a:solidFill>
                  <a:schemeClr val="tx1"/>
                </a:solidFill>
                <a:latin typeface="+mn-lt"/>
                <a:ea typeface="+mn-ea"/>
                <a:cs typeface="+mn-cs"/>
              </a:rPr>
              <a:t>component directly related to front-end applications’ service quality and user experience.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Memcached uses hash table to organize the KV items.  Intuitively, only minimal computation, or a minimum number of CPU cycles, should be required to</a:t>
            </a:r>
          </a:p>
          <a:p>
            <a:r>
              <a:rPr lang="en-US" sz="1200" b="0" i="0" u="none" strike="noStrike" kern="1200" baseline="0" dirty="0" smtClean="0">
                <a:solidFill>
                  <a:schemeClr val="tx1"/>
                </a:solidFill>
                <a:latin typeface="+mn-lt"/>
                <a:ea typeface="+mn-ea"/>
                <a:cs typeface="+mn-cs"/>
              </a:rPr>
              <a:t>look up and possibly modify a hash table datum. If this is the case, a low-power processor with a few cores, combined with large DRAM memory, could suffice to service a heavy request load with low latency. As such, the acquisition and energy cost of KV-cache servers could be significantly lower than that of a general-purpose cluster, making the KV caching a cost and energy efficient service.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6D3DCC6B-015D-344F-8D65-CF178787DB26}" type="slidenum">
              <a:rPr lang="en-US" smtClean="0"/>
              <a:t>2</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Facebook’s </a:t>
            </a:r>
            <a:r>
              <a:rPr lang="en-US" sz="1200" b="0" i="0" u="none" strike="noStrike" kern="1200" baseline="0" dirty="0" err="1" smtClean="0">
                <a:solidFill>
                  <a:schemeClr val="tx1"/>
                </a:solidFill>
                <a:latin typeface="+mn-lt"/>
                <a:ea typeface="+mn-ea"/>
                <a:cs typeface="+mn-cs"/>
              </a:rPr>
              <a:t>memcached</a:t>
            </a:r>
            <a:r>
              <a:rPr lang="en-US" sz="1200" b="0" i="0" u="none" strike="noStrike" kern="1200" baseline="0" dirty="0" smtClean="0">
                <a:solidFill>
                  <a:schemeClr val="tx1"/>
                </a:solidFill>
                <a:latin typeface="+mn-lt"/>
                <a:ea typeface="+mn-ea"/>
                <a:cs typeface="+mn-cs"/>
              </a:rPr>
              <a:t> servers have been placed into the five separate caching pools, accordingly to different applications or data domains they serve.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Most of them are GET-dominant. </a:t>
            </a:r>
          </a:p>
          <a:p>
            <a:r>
              <a:rPr lang="en-US" sz="1200" b="0" i="0" u="none" strike="noStrike" kern="1200" baseline="0" dirty="0" smtClean="0">
                <a:solidFill>
                  <a:schemeClr val="tx1"/>
                </a:solidFill>
                <a:latin typeface="+mn-lt"/>
                <a:ea typeface="+mn-ea"/>
                <a:cs typeface="+mn-cs"/>
              </a:rPr>
              <a:t>Small values and keys dominate GET requests. </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21</a:t>
            </a:fld>
            <a:endParaRPr lang="en-US"/>
          </a:p>
        </p:txBody>
      </p:sp>
    </p:spTree>
    <p:extLst>
      <p:ext uri="{BB962C8B-B14F-4D97-AF65-F5344CB8AC3E}">
        <p14:creationId xmlns:p14="http://schemas.microsoft.com/office/powerpoint/2010/main" val="29595371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peak throughput is increased by 98%, ETC, APP, and SYS have relatively moderate improvements in the 1 </a:t>
            </a:r>
            <a:r>
              <a:rPr lang="en-US" sz="1200" b="0" i="0" u="none" strike="noStrike" kern="1200" baseline="0" dirty="0" err="1" smtClean="0">
                <a:solidFill>
                  <a:schemeClr val="tx1"/>
                </a:solidFill>
                <a:latin typeface="+mn-lt"/>
                <a:ea typeface="+mn-ea"/>
                <a:cs typeface="+mn-cs"/>
              </a:rPr>
              <a:t>Gbps</a:t>
            </a:r>
            <a:r>
              <a:rPr lang="en-US" sz="1200" b="0" i="0" u="none" strike="noStrike" kern="1200" baseline="0" dirty="0" smtClean="0">
                <a:solidFill>
                  <a:schemeClr val="tx1"/>
                </a:solidFill>
                <a:latin typeface="+mn-lt"/>
                <a:ea typeface="+mn-ea"/>
                <a:cs typeface="+mn-cs"/>
              </a:rPr>
              <a:t> network they have relatively large values</a:t>
            </a:r>
          </a:p>
          <a:p>
            <a:r>
              <a:rPr lang="en-US" sz="1200" b="0" i="0" u="none" strike="noStrike" kern="1200" baseline="0" dirty="0" smtClean="0">
                <a:solidFill>
                  <a:schemeClr val="tx1"/>
                </a:solidFill>
                <a:latin typeface="+mn-lt"/>
                <a:ea typeface="+mn-ea"/>
                <a:cs typeface="+mn-cs"/>
              </a:rPr>
              <a:t>Hippos to achieve a high increase (2.5×) of peak throughput</a:t>
            </a:r>
            <a:endParaRPr lang="en-US" dirty="0"/>
          </a:p>
        </p:txBody>
      </p:sp>
      <p:sp>
        <p:nvSpPr>
          <p:cNvPr id="4" name="Slide Number Placeholder 3"/>
          <p:cNvSpPr>
            <a:spLocks noGrp="1"/>
          </p:cNvSpPr>
          <p:nvPr>
            <p:ph type="sldNum" sz="quarter" idx="10"/>
          </p:nvPr>
        </p:nvSpPr>
        <p:spPr/>
        <p:txBody>
          <a:bodyPr/>
          <a:lstStyle/>
          <a:p>
            <a:fld id="{B9C4D957-CDF2-4E4B-8CF1-E4D6A3B1F19A}" type="slidenum">
              <a:rPr lang="en-US" smtClean="0"/>
              <a:t>22</a:t>
            </a:fld>
            <a:endParaRPr lang="en-US"/>
          </a:p>
        </p:txBody>
      </p:sp>
    </p:spTree>
    <p:extLst>
      <p:ext uri="{BB962C8B-B14F-4D97-AF65-F5344CB8AC3E}">
        <p14:creationId xmlns:p14="http://schemas.microsoft.com/office/powerpoint/2010/main" val="12409040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power savings are less significant between 5% and 20% because TCP-based UPDATEs keep all cores busy and Hippos can hardly use only one</a:t>
            </a:r>
          </a:p>
          <a:p>
            <a:r>
              <a:rPr lang="en-US" sz="1200" b="0" i="0" u="none" strike="noStrike" kern="1200" baseline="0" dirty="0" smtClean="0">
                <a:solidFill>
                  <a:schemeClr val="tx1"/>
                </a:solidFill>
                <a:latin typeface="+mn-lt"/>
                <a:ea typeface="+mn-ea"/>
                <a:cs typeface="+mn-cs"/>
              </a:rPr>
              <a:t>core to serve requests.</a:t>
            </a:r>
          </a:p>
          <a:p>
            <a:endParaRPr lang="en-US" baseline="0" dirty="0" smtClean="0"/>
          </a:p>
          <a:p>
            <a:r>
              <a:rPr lang="en-US" baseline="0" dirty="0" smtClean="0"/>
              <a:t>the improvement on power consumption is usually consistent across different request rates with </a:t>
            </a:r>
            <a:r>
              <a:rPr lang="en-US" sz="1200" b="0" i="0" u="none" strike="noStrike" kern="1200" baseline="0" dirty="0" err="1" smtClean="0">
                <a:solidFill>
                  <a:schemeClr val="tx1"/>
                </a:solidFill>
                <a:latin typeface="+mn-lt"/>
                <a:ea typeface="+mn-ea"/>
                <a:cs typeface="+mn-cs"/>
              </a:rPr>
              <a:t>with</a:t>
            </a:r>
            <a:r>
              <a:rPr lang="en-US" sz="1200" b="0" i="0" u="none" strike="noStrike" kern="1200" baseline="0" dirty="0" smtClean="0">
                <a:solidFill>
                  <a:schemeClr val="tx1"/>
                </a:solidFill>
                <a:latin typeface="+mn-lt"/>
                <a:ea typeface="+mn-ea"/>
                <a:cs typeface="+mn-cs"/>
              </a:rPr>
              <a:t> the three request rates Hippos reduces the instruction count by 45%, 53%, and 51%, respectively. These reductions are less correlated to request rate but correlated to power saving. So even for KV store users who see relatively low</a:t>
            </a:r>
          </a:p>
          <a:p>
            <a:r>
              <a:rPr lang="en-US" sz="1200" b="0" i="0" u="none" strike="noStrike" kern="1200" baseline="0" dirty="0" smtClean="0">
                <a:solidFill>
                  <a:schemeClr val="tx1"/>
                </a:solidFill>
                <a:latin typeface="+mn-lt"/>
                <a:ea typeface="+mn-ea"/>
                <a:cs typeface="+mn-cs"/>
              </a:rPr>
              <a:t>request rate and might not be interested in latency improvements as long as the latency is not too high, such as exceeding 1 </a:t>
            </a:r>
            <a:r>
              <a:rPr lang="en-US" sz="1200" b="0" i="0" u="none" strike="noStrike" kern="1200" baseline="0" dirty="0" err="1" smtClean="0">
                <a:solidFill>
                  <a:schemeClr val="tx1"/>
                </a:solidFill>
                <a:latin typeface="+mn-lt"/>
                <a:ea typeface="+mn-ea"/>
                <a:cs typeface="+mn-cs"/>
              </a:rPr>
              <a:t>ms</a:t>
            </a:r>
            <a:r>
              <a:rPr lang="en-US" sz="1200" b="0" i="0" u="none" strike="noStrike" kern="1200" baseline="0" dirty="0" smtClean="0">
                <a:solidFill>
                  <a:schemeClr val="tx1"/>
                </a:solidFill>
                <a:latin typeface="+mn-lt"/>
                <a:ea typeface="+mn-ea"/>
                <a:cs typeface="+mn-cs"/>
              </a:rPr>
              <a:t>, Hippos can be still appealing with its advantage on power saving across the different request rates.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C7B66CE6-22E3-6A43-ACE1-F8E62C3F5BF8}" type="slidenum">
              <a:rPr lang="en-US" smtClean="0"/>
              <a:t>23</a:t>
            </a:fld>
            <a:endParaRPr lang="en-US"/>
          </a:p>
        </p:txBody>
      </p:sp>
    </p:spTree>
    <p:extLst>
      <p:ext uri="{BB962C8B-B14F-4D97-AF65-F5344CB8AC3E}">
        <p14:creationId xmlns:p14="http://schemas.microsoft.com/office/powerpoint/2010/main" val="3632325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3</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We set up a platform to investigate whether Memcached is CPU demanding and how the CPU cycles are spent.</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4</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we also made efforts within the application to minimize the chance for Memcached to be a CPU-demanding one. Multiport </a:t>
            </a:r>
            <a:r>
              <a:rPr lang="en-US" sz="1200" b="0" i="0" u="none" strike="noStrike" kern="1200" baseline="0" dirty="0" err="1" smtClean="0">
                <a:solidFill>
                  <a:schemeClr val="tx1"/>
                </a:solidFill>
                <a:latin typeface="+mn-lt"/>
                <a:ea typeface="+mn-ea"/>
                <a:cs typeface="+mn-cs"/>
              </a:rPr>
              <a:t>memcached</a:t>
            </a:r>
            <a:r>
              <a:rPr lang="en-US" sz="1200" b="0" i="0" u="none" strike="noStrike" kern="1200" baseline="0" dirty="0" smtClean="0">
                <a:solidFill>
                  <a:schemeClr val="tx1"/>
                </a:solidFill>
                <a:latin typeface="+mn-lt"/>
                <a:ea typeface="+mn-ea"/>
                <a:cs typeface="+mn-cs"/>
              </a:rPr>
              <a:t> represents an optimistic case for the purpose of this investigation.</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5</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peak throughput is reported as the highest throughput observed while the corresponding mean request latency is kept under 1 </a:t>
            </a:r>
            <a:r>
              <a:rPr lang="en-US" sz="1200" b="0" i="0" u="none" strike="noStrike" kern="1200" baseline="0" dirty="0" err="1" smtClean="0">
                <a:solidFill>
                  <a:schemeClr val="tx1"/>
                </a:solidFill>
                <a:latin typeface="+mn-lt"/>
                <a:ea typeface="+mn-ea"/>
                <a:cs typeface="+mn-cs"/>
              </a:rPr>
              <a:t>ms.</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When the core count increases from one to three, both Stock Memcached and Multiport Memcached increase their throughput. This suggests that </a:t>
            </a:r>
            <a:r>
              <a:rPr lang="en-US" sz="1200" b="0" i="0" u="none" strike="noStrike" kern="1200" baseline="0" dirty="0" err="1" smtClean="0">
                <a:solidFill>
                  <a:schemeClr val="tx1"/>
                </a:solidFill>
                <a:latin typeface="+mn-lt"/>
                <a:ea typeface="+mn-ea"/>
                <a:cs typeface="+mn-cs"/>
              </a:rPr>
              <a:t>Memcached’s</a:t>
            </a:r>
            <a:r>
              <a:rPr lang="en-US" sz="1200" b="0" i="0" u="none" strike="noStrike" kern="1200" baseline="0" dirty="0" smtClean="0">
                <a:solidFill>
                  <a:schemeClr val="tx1"/>
                </a:solidFill>
                <a:latin typeface="+mn-lt"/>
                <a:ea typeface="+mn-ea"/>
                <a:cs typeface="+mn-cs"/>
              </a:rPr>
              <a:t> performance is probably constrained by the CPU; in other words, Memcached requires more CPU</a:t>
            </a:r>
          </a:p>
          <a:p>
            <a:r>
              <a:rPr lang="en-US" sz="1200" b="0" i="0" u="none" strike="noStrike" kern="1200" baseline="0" dirty="0" smtClean="0">
                <a:solidFill>
                  <a:schemeClr val="tx1"/>
                </a:solidFill>
                <a:latin typeface="+mn-lt"/>
                <a:ea typeface="+mn-ea"/>
                <a:cs typeface="+mn-cs"/>
              </a:rPr>
              <a:t>cores to unlock its performance potential. When the CPU core count increases beyond three, Stock </a:t>
            </a:r>
            <a:r>
              <a:rPr lang="en-US" sz="1200" b="0" i="0" u="none" strike="noStrike" kern="1200" baseline="0" dirty="0" err="1" smtClean="0">
                <a:solidFill>
                  <a:schemeClr val="tx1"/>
                </a:solidFill>
                <a:latin typeface="+mn-lt"/>
                <a:ea typeface="+mn-ea"/>
                <a:cs typeface="+mn-cs"/>
              </a:rPr>
              <a:t>Memcached’s</a:t>
            </a:r>
            <a:r>
              <a:rPr lang="en-US" sz="1200" b="0" i="0" u="none" strike="noStrike" kern="1200" baseline="0" dirty="0" smtClean="0">
                <a:solidFill>
                  <a:schemeClr val="tx1"/>
                </a:solidFill>
                <a:latin typeface="+mn-lt"/>
                <a:ea typeface="+mn-ea"/>
                <a:cs typeface="+mn-cs"/>
              </a:rPr>
              <a:t> throughput begins to plateau and even drops off due to lock contention within the kernel network stack. In contrast, with multiple sockets Multiport Memcached sees its throughput still climbing, albeit at a slower rate. This may also demonstrate that the demand on CPU cores does not saturate 1 </a:t>
            </a:r>
            <a:r>
              <a:rPr lang="en-US" sz="1200" b="0" i="0" u="none" strike="noStrike" kern="1200" baseline="0" dirty="0" err="1" smtClean="0">
                <a:solidFill>
                  <a:schemeClr val="tx1"/>
                </a:solidFill>
                <a:latin typeface="+mn-lt"/>
                <a:ea typeface="+mn-ea"/>
                <a:cs typeface="+mn-cs"/>
              </a:rPr>
              <a:t>Gbps</a:t>
            </a:r>
            <a:r>
              <a:rPr lang="en-US" sz="1200" b="0" i="0" u="none" strike="noStrike" kern="1200" baseline="0" dirty="0" smtClean="0">
                <a:solidFill>
                  <a:schemeClr val="tx1"/>
                </a:solidFill>
                <a:latin typeface="+mn-lt"/>
                <a:ea typeface="+mn-ea"/>
                <a:cs typeface="+mn-cs"/>
              </a:rPr>
              <a:t> network card even with all eight cores enabled.</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6</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percentages of the CPU cycles that are spent in user-level or kernel-level (system) functions, or when the CPU is idle. most of CPU time is spent in the kernel</a:t>
            </a:r>
          </a:p>
          <a:p>
            <a:r>
              <a:rPr lang="en-US" sz="1200" b="0" i="0" u="none" strike="noStrike" kern="1200" baseline="0" dirty="0" smtClean="0">
                <a:solidFill>
                  <a:schemeClr val="tx1"/>
                </a:solidFill>
                <a:latin typeface="+mn-lt"/>
                <a:ea typeface="+mn-ea"/>
                <a:cs typeface="+mn-cs"/>
              </a:rPr>
              <a:t>Accompanied with the reduction of user time is the increase of idle time.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This time is mostly spent on the Linux network stack. In Linux, a spinlock is used for exclusive access of the socket buffer queue(s). Memcached contends heavily for the lock, resulting in wasted CPU cycles.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Considering the percentages of CPU times used in both user and system levels, Memcached turns out to be a CPU demanding application. As such, a KV cache can have increased request latency and limited peak throughput if the CPU is not sufficiently powerful.</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If we have to use powerful CPU, cost and energy are not efficient. </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6D3DCC6B-015D-344F-8D65-CF178787DB26}" type="slidenum">
              <a:rPr lang="en-US" smtClean="0"/>
              <a:t>7</a:t>
            </a:fld>
            <a:endParaRPr lang="en-US"/>
          </a:p>
        </p:txBody>
      </p:sp>
    </p:spTree>
    <p:extLst>
      <p:ext uri="{BB962C8B-B14F-4D97-AF65-F5344CB8AC3E}">
        <p14:creationId xmlns:p14="http://schemas.microsoft.com/office/powerpoint/2010/main" val="891314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 </a:t>
            </a:r>
            <a:r>
              <a:rPr lang="en-US" dirty="0" err="1" smtClean="0"/>
              <a:t>oprofile</a:t>
            </a:r>
            <a:r>
              <a:rPr lang="en-US" dirty="0" smtClean="0"/>
              <a:t> to profile the running of multiport </a:t>
            </a:r>
            <a:r>
              <a:rPr lang="en-US" dirty="0" smtClean="0"/>
              <a:t>Memcached</a:t>
            </a:r>
            <a:r>
              <a:rPr lang="en-US" baseline="0" dirty="0" smtClean="0"/>
              <a:t> and see where these cycles are spent in particular across numerous functions in the user- and kernel-level functions. </a:t>
            </a:r>
            <a:r>
              <a:rPr lang="en-US" sz="1200" b="0" i="0" u="none" strike="noStrike" kern="1200" baseline="0" dirty="0" smtClean="0">
                <a:solidFill>
                  <a:schemeClr val="tx1"/>
                </a:solidFill>
                <a:latin typeface="+mn-lt"/>
                <a:ea typeface="+mn-ea"/>
                <a:cs typeface="+mn-cs"/>
              </a:rPr>
              <a:t>Distribution of the CPU cycles among eight categories of 289 functions, which span all networking layers of the system</a:t>
            </a:r>
          </a:p>
          <a:p>
            <a:endParaRPr lang="en-US" dirty="0" smtClean="0"/>
          </a:p>
          <a:p>
            <a:r>
              <a:rPr lang="en-US" dirty="0" smtClean="0"/>
              <a:t>The user level,</a:t>
            </a:r>
            <a:r>
              <a:rPr lang="en-US" baseline="0" dirty="0" smtClean="0"/>
              <a:t> which includes routines in Memcached and its library </a:t>
            </a:r>
            <a:r>
              <a:rPr lang="en-US" baseline="0" dirty="0" err="1" smtClean="0"/>
              <a:t>libevent</a:t>
            </a:r>
            <a:r>
              <a:rPr lang="en-US" baseline="0" dirty="0" smtClean="0"/>
              <a:t>, consumes only 8.26%. </a:t>
            </a:r>
          </a:p>
          <a:p>
            <a:endParaRPr lang="en-US" baseline="0" dirty="0" smtClean="0"/>
          </a:p>
          <a:p>
            <a:r>
              <a:rPr lang="en-US" baseline="0" dirty="0" smtClean="0"/>
              <a:t>The memory copy between kernel and user space, as well as system calls and polling staffs in the kernel consume only 7.98%, indicating that even the in-kernel implementation that relies on kernel socket is not enough, at least for memory-based KV cache, like Memcached, as we can see that they can only eliminate these two kinds of overheads, which are around only 16%. </a:t>
            </a:r>
          </a:p>
          <a:p>
            <a:endParaRPr lang="en-US" baseline="0" dirty="0" smtClean="0"/>
          </a:p>
          <a:p>
            <a:r>
              <a:rPr lang="en-US" baseline="0" dirty="0" smtClean="0"/>
              <a:t>Among the function categories, memory subsystem has the highest percentage, mainly because of the frequent operations on slab allocator system and </a:t>
            </a:r>
            <a:r>
              <a:rPr lang="en-US" baseline="0" dirty="0" err="1" smtClean="0"/>
              <a:t>skb</a:t>
            </a:r>
            <a:r>
              <a:rPr lang="en-US" baseline="0" dirty="0" smtClean="0"/>
              <a:t>, the main data structure that manages data packet in Linux network stack. However, these operations are actually distributed all the layers, none of them stands out specifically in any certain layer. </a:t>
            </a:r>
            <a:endParaRPr lang="en-US" baseline="0" dirty="0" smtClean="0"/>
          </a:p>
          <a:p>
            <a:endParaRPr lang="en-US" baseline="0" dirty="0" smtClean="0"/>
          </a:p>
          <a:p>
            <a:r>
              <a:rPr lang="en-US" sz="1200" b="0" i="0" u="none" strike="noStrike" kern="1200" baseline="0" dirty="0" smtClean="0">
                <a:solidFill>
                  <a:schemeClr val="tx1"/>
                </a:solidFill>
                <a:latin typeface="+mn-lt"/>
                <a:ea typeface="+mn-ea"/>
                <a:cs typeface="+mn-cs"/>
              </a:rPr>
              <a:t>The CPU time is distributed more or less evenly across the user layer, SOCKET layer, UDP layer, IP layer, and ETH and device driver layers. This flat profile defeats any cost-effective attempts to pinpoint specific functions or layers to optimize.</a:t>
            </a:r>
            <a:endParaRPr lang="en-US" dirty="0"/>
          </a:p>
        </p:txBody>
      </p:sp>
      <p:sp>
        <p:nvSpPr>
          <p:cNvPr id="4" name="Slide Number Placeholder 3"/>
          <p:cNvSpPr>
            <a:spLocks noGrp="1"/>
          </p:cNvSpPr>
          <p:nvPr>
            <p:ph type="sldNum" sz="quarter" idx="10"/>
          </p:nvPr>
        </p:nvSpPr>
        <p:spPr/>
        <p:txBody>
          <a:bodyPr/>
          <a:lstStyle/>
          <a:p>
            <a:fld id="{C7B66CE6-22E3-6A43-ACE1-F8E62C3F5BF8}" type="slidenum">
              <a:rPr lang="en-US" smtClean="0"/>
              <a:t>8</a:t>
            </a:fld>
            <a:endParaRPr lang="en-US"/>
          </a:p>
        </p:txBody>
      </p:sp>
    </p:spTree>
    <p:extLst>
      <p:ext uri="{BB962C8B-B14F-4D97-AF65-F5344CB8AC3E}">
        <p14:creationId xmlns:p14="http://schemas.microsoft.com/office/powerpoint/2010/main" val="1037384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efficient parallelization of the stack remains difficult due to overhead from synchronization, cache pollution, and scheduling in the layers of the network stack in a multicore system</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However, Memcached does not consume many CPU cycles for its own, as shown in</a:t>
            </a:r>
          </a:p>
          <a:p>
            <a:r>
              <a:rPr lang="en-US" sz="1200" b="0" i="0" u="none" strike="noStrike" kern="1200" baseline="0" dirty="0" smtClean="0">
                <a:solidFill>
                  <a:schemeClr val="tx1"/>
                </a:solidFill>
                <a:latin typeface="+mn-lt"/>
                <a:ea typeface="+mn-ea"/>
                <a:cs typeface="+mn-cs"/>
              </a:rPr>
              <a:t>Table 1, and could hardly benefit from this technique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However, it can be hard for a general purpose application like Memcached to take advantage of this capability and retain compatibility with clients.</a:t>
            </a:r>
            <a:endParaRPr lang="en-US" dirty="0"/>
          </a:p>
        </p:txBody>
      </p:sp>
      <p:sp>
        <p:nvSpPr>
          <p:cNvPr id="4" name="Slide Number Placeholder 3"/>
          <p:cNvSpPr>
            <a:spLocks noGrp="1"/>
          </p:cNvSpPr>
          <p:nvPr>
            <p:ph type="sldNum" sz="quarter" idx="10"/>
          </p:nvPr>
        </p:nvSpPr>
        <p:spPr/>
        <p:txBody>
          <a:bodyPr/>
          <a:lstStyle/>
          <a:p>
            <a:fld id="{6D3DCC6B-015D-344F-8D65-CF178787DB26}" type="slidenum">
              <a:rPr lang="en-US" smtClean="0"/>
              <a:t>9</a:t>
            </a:fld>
            <a:endParaRPr lang="en-US"/>
          </a:p>
        </p:txBody>
      </p:sp>
    </p:spTree>
    <p:extLst>
      <p:ext uri="{BB962C8B-B14F-4D97-AF65-F5344CB8AC3E}">
        <p14:creationId xmlns:p14="http://schemas.microsoft.com/office/powerpoint/2010/main" val="89131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F2312F-78FE-6D40-B9CE-9E0A825FF0CD}" type="datetime1">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4109121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384AFB-17D3-0844-ABA0-F0397E87BA99}" type="datetime1">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3944364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B28BAF-43C0-E442-A97F-89DE2EE9B979}" type="datetime1">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1267426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2E3B26-4A0E-0D48-AA4D-3EC468A92285}" type="datetime1">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1684588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07B659-32C7-0647-9CF9-B6A76469FB39}" type="datetime1">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77711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9D3466-8A4A-4C4D-A571-916C437C7945}" type="datetime1">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2572660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BA6FA4-9E7E-6245-A9FB-61F51EAF96AB}" type="datetime1">
              <a:rPr lang="en-US" smtClean="0"/>
              <a:t>10/2/2014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795040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650781-AFBE-D94C-A97E-16E29A48EAFD}" type="datetime1">
              <a:rPr lang="en-US" smtClean="0"/>
              <a:t>10/2/2014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1090988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C5A4D7-CD7D-244D-9C37-0A26B04C0E65}" type="datetime1">
              <a:rPr lang="en-US" smtClean="0"/>
              <a:t>10/2/2014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1301290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432E59-6830-A941-8FF2-B193457A5844}" type="datetime1">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1603882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6DDDDF-D898-B54B-9098-9FCC7DD640C8}" type="datetime1">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AD811-76AB-6C4F-BCF3-F02CE4C0135F}" type="slidenum">
              <a:rPr lang="en-US" smtClean="0"/>
              <a:t>‹#›</a:t>
            </a:fld>
            <a:endParaRPr lang="en-US"/>
          </a:p>
        </p:txBody>
      </p:sp>
    </p:spTree>
    <p:extLst>
      <p:ext uri="{BB962C8B-B14F-4D97-AF65-F5344CB8AC3E}">
        <p14:creationId xmlns:p14="http://schemas.microsoft.com/office/powerpoint/2010/main" val="2246654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8195C-CC30-8A48-9D34-EF5249058849}" type="datetime1">
              <a:rPr lang="en-US" smtClean="0"/>
              <a:t>10/2/2014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AD811-76AB-6C4F-BCF3-F02CE4C0135F}" type="slidenum">
              <a:rPr lang="en-US" smtClean="0"/>
              <a:t>‹#›</a:t>
            </a:fld>
            <a:endParaRPr lang="en-US"/>
          </a:p>
        </p:txBody>
      </p:sp>
    </p:spTree>
    <p:extLst>
      <p:ext uri="{BB962C8B-B14F-4D97-AF65-F5344CB8AC3E}">
        <p14:creationId xmlns:p14="http://schemas.microsoft.com/office/powerpoint/2010/main" val="3910404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6973" y="1381579"/>
            <a:ext cx="8480733" cy="1470025"/>
          </a:xfrm>
        </p:spPr>
        <p:txBody>
          <a:bodyPr>
            <a:normAutofit fontScale="90000"/>
          </a:bodyPr>
          <a:lstStyle/>
          <a:p>
            <a:r>
              <a:rPr lang="en-US" b="1" dirty="0" smtClean="0">
                <a:solidFill>
                  <a:srgbClr val="841525"/>
                </a:solidFill>
              </a:rPr>
              <a:t>Building a High-performance Key-value Cache as an Energy-efficient Appliance</a:t>
            </a:r>
            <a:endParaRPr lang="en-US" b="1" dirty="0">
              <a:solidFill>
                <a:srgbClr val="841525"/>
              </a:solidFill>
            </a:endParaRPr>
          </a:p>
        </p:txBody>
      </p:sp>
      <p:sp>
        <p:nvSpPr>
          <p:cNvPr id="4" name="Date Placeholder 3"/>
          <p:cNvSpPr>
            <a:spLocks noGrp="1"/>
          </p:cNvSpPr>
          <p:nvPr>
            <p:ph type="dt" sz="half" idx="10"/>
          </p:nvPr>
        </p:nvSpPr>
        <p:spPr/>
        <p:txBody>
          <a:bodyPr/>
          <a:lstStyle/>
          <a:p>
            <a:fld id="{CC4E6EFD-AAA3-0B41-8FD7-4874AD924B84}" type="datetime1">
              <a:rPr lang="en-US" smtClean="0"/>
              <a:t>10/2/2014</a:t>
            </a:fld>
            <a:endParaRPr lang="en-US"/>
          </a:p>
        </p:txBody>
      </p:sp>
      <p:sp>
        <p:nvSpPr>
          <p:cNvPr id="5" name="Slide Number Placeholder 4"/>
          <p:cNvSpPr>
            <a:spLocks noGrp="1"/>
          </p:cNvSpPr>
          <p:nvPr>
            <p:ph type="sldNum" sz="quarter" idx="12"/>
          </p:nvPr>
        </p:nvSpPr>
        <p:spPr/>
        <p:txBody>
          <a:bodyPr/>
          <a:lstStyle/>
          <a:p>
            <a:fld id="{033AD811-76AB-6C4F-BCF3-F02CE4C0135F}" type="slidenum">
              <a:rPr lang="en-US" smtClean="0"/>
              <a:t>1</a:t>
            </a:fld>
            <a:endParaRPr lang="en-US"/>
          </a:p>
        </p:txBody>
      </p:sp>
      <p:sp>
        <p:nvSpPr>
          <p:cNvPr id="6" name="Rectangle 3"/>
          <p:cNvSpPr txBox="1">
            <a:spLocks noChangeArrowheads="1"/>
          </p:cNvSpPr>
          <p:nvPr/>
        </p:nvSpPr>
        <p:spPr>
          <a:xfrm>
            <a:off x="900804" y="3492957"/>
            <a:ext cx="3048273" cy="1054596"/>
          </a:xfrm>
          <a:prstGeom prst="rect">
            <a:avLst/>
          </a:prstGeom>
        </p:spPr>
        <p:txBody>
          <a:bodyPr vert="horz" lIns="91429" tIns="45714" rIns="91429" bIns="45714" rtlCol="0">
            <a:normAutofit fontScale="92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altLang="zh-CN" sz="3600" b="1" u="sng" dirty="0">
                <a:solidFill>
                  <a:schemeClr val="tx1"/>
                </a:solidFill>
              </a:rPr>
              <a:t>Song Jiang</a:t>
            </a:r>
          </a:p>
          <a:p>
            <a:r>
              <a:rPr lang="en-US" sz="3600" b="1" dirty="0" err="1">
                <a:solidFill>
                  <a:schemeClr val="tx1"/>
                </a:solidFill>
              </a:rPr>
              <a:t>Yuehai</a:t>
            </a:r>
            <a:r>
              <a:rPr lang="en-US" sz="3600" b="1" dirty="0">
                <a:solidFill>
                  <a:schemeClr val="tx1"/>
                </a:solidFill>
              </a:rPr>
              <a:t> </a:t>
            </a:r>
            <a:r>
              <a:rPr lang="en-US" sz="3600" b="1" dirty="0" err="1">
                <a:solidFill>
                  <a:schemeClr val="tx1"/>
                </a:solidFill>
              </a:rPr>
              <a:t>Xu</a:t>
            </a:r>
            <a:endParaRPr lang="en-US" sz="3600" b="1" dirty="0" smtClean="0">
              <a:solidFill>
                <a:srgbClr val="003399"/>
              </a:solidFill>
              <a:latin typeface="Arial" charset="0"/>
              <a:ea typeface="宋体" pitchFamily="2" charset="-122"/>
            </a:endParaRPr>
          </a:p>
        </p:txBody>
      </p:sp>
      <p:pic>
        <p:nvPicPr>
          <p:cNvPr id="7" name="Picture 8" descr="Wayne_state_university_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269" y="4917223"/>
            <a:ext cx="1220675" cy="112302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WSUG.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27022" y="5053536"/>
            <a:ext cx="1751233" cy="87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3"/>
          <p:cNvSpPr>
            <a:spLocks noChangeArrowheads="1"/>
          </p:cNvSpPr>
          <p:nvPr/>
        </p:nvSpPr>
        <p:spPr bwMode="auto">
          <a:xfrm>
            <a:off x="4738473" y="3706322"/>
            <a:ext cx="4059721"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spcBef>
                <a:spcPct val="20000"/>
              </a:spcBef>
            </a:pPr>
            <a:r>
              <a:rPr lang="en-US" sz="3300" b="1" dirty="0" err="1"/>
              <a:t>Eitan</a:t>
            </a:r>
            <a:r>
              <a:rPr lang="en-US" sz="3300" b="1" dirty="0"/>
              <a:t> </a:t>
            </a:r>
            <a:r>
              <a:rPr lang="en-US" sz="3300" b="1" dirty="0" err="1"/>
              <a:t>Frachtenberg</a:t>
            </a:r>
            <a:endParaRPr lang="en-US" altLang="zh-CN" sz="3300" b="1" dirty="0"/>
          </a:p>
        </p:txBody>
      </p:sp>
      <p:sp>
        <p:nvSpPr>
          <p:cNvPr id="10" name="AutoShape 2" descr="data:image/jpeg;base64,/9j/4AAQSkZJRgABAQAAAQABAAD/2wCEAAkGBwgHBhUIBwgWFRQVGRsUFBgXGBsXFxocIB0iGx4YGBUYHigmGCYlHx8UITEtJSosLi8uGyAzO0E4NykvLywBCgoKDg0OGhAQGysmICYwLTAsLC43LSwsLCwrNDcsLyw3Lyw3LCw3NCwsLywsLCwsLC0sLCwsLywsLCw0LCwsLP/AABEIAOEA4QMBEQACEQEDEQH/xAAcAAEAAQUBAQAAAAAAAAAAAAAABwECAwYIBQT/xABCEAEAAgACBAgKCAQHAQAAAAAAAQIDBAUGBxESMjQ2QXKRsRMWITFxc5KywdJRUlNVYYGDoRQjNcIVIlRiY6KjM//EABkBAQADAQEAAAAAAAAAAAAAAAABBAUDAv/EACgRAQABAwMCBwADAQAAAAAAAAABAgMxBBEyUXESExQhM1KxIkJhQf/aAAwDAQACEQMRAD8A2PX/AF2zWHnbaK0Pi8CKeTExI40z01rPRu6Z8+/97+n08THiqV7lyd9oR1i4uJjX4eNiTaZ882mZntleiIjCutSAAAAAAAAAAAAAAAAAAAAAAAK1taluFS0xP0x5JQN11L15zmRzlcnpbHnEwbTFeFad9qTPTwp8sx9O9Vv6amqN6cu1u7MTtKXfCU+vHazNlpzdjYlsbGti4k75tM2n0zO+W7EbRsz1qQAAAAAAAAAAAAAAAAAAAAAAAABTzg9rxn0r/qrdsuPk0dHvxy8Z2eAAAAAAAAAAAAAAAAAAAAAAAAAAAAAAAAAAAAAAAAAAAAAAAAAAAAAAAAAAAAAAAAAAAAAAAAAAH2aL0Vn9L4/gNG5W2Jbp3eaPTafJH5vFddNEb1SmKZnDedF7Lce8RfSukIr9NcOOFPt28kdkqletj+sO0WOsthy+zjV7Cj+ZhXv1rzHu7nCdXcl0izS+rxC1Y+7P/TF+d59Td6/ifKo6KW1B1ZnzaN3fqYnzJ9Vd6/h5VHRhvs71ct5stePRiW+Mp9Vc6o8ml4mtOoWh9G6Cxc/lLYkWw68KIm2+PP074dbWprqrimXiu1TETMIxaCuAAAAAAAAAAAAAAAAAAAA2jUrVDG1ixvD5iZpgVnda3Tafq0+M9CtfvxbjaMulu34uyZNHaPymjMrGVyOBFKR0R3zPTP4yzKqpqneVuIiI2h9LykAAAB4OvfNDM9T4w7WPkpeLnGUENhSAAAAAAAAAAAAAAAAAAAejq7ojF05pimQwp3cKd9p+rWPLNvh6ZhzuXIopmp6pp8U7J9yOUwMhlK5XK4cVpSODWIY1VU1TvK7EbRtDOhIAAAADwde+aGZ6nxh2sfJS8XOMoIbCkAAAAAAAAAAAAAAAAAAAlPZFouMLIYmlMSvlvPg6dWvn7Zn/AKs7WV7zFKzYp9t0hKTuAAAAAA8HXvmhmep8YdrHyUvFzjKCGwpAAAAAAAAAAAAAAAAAAKAnvUrKxlNVMvhbvLOHF59Nv8097GvzvcldtxtTD23J7AAfFpjSmV0Po+2dz191a9sz0REdMy90UTXO0IqqimN5RbpTaXpfM4kxo/DphV6PJw7/AJzPk/ZoUaOiM+6tN6qcPKnXjWaZ3/4tb2MP5HT01rp+vHm19VPHfWb73t7GH8h6e19f08yvqw53WzT+eytsrm9JTalo3WrwaRvj0xWJTTYt0zvEE3Kp9pl4rs8AAAAAAAAAAAAAAAAAAKW4oOjdGVimjcOkdFKx+0MOrMr8YfS8pAARhtizt5zGBkInyRFsWY/GZ4Md1u1oaKn2mpWvziEcrzgAAAAAAAAAAAAAAAAAAAAAAtvxZB0hkOQ4fUr3MKrMr8YZ0JAARFte5yYfqK+/dpaPhPdVv8mjrjiAAAAAAAAAAAAAAAAAAAAAAtvxZB0hkOQ4fUr3MKrMr8YZ0JAARFte5yYfqK+/dpaPhPdVv8mjrjiAAAAAAAAAAAAAAAAAAArFLWjfWsz+SNxXweJ9nPZJvBseDxPs57JN4NlLYeJwZ/lz2SbwbOjchyHD6te5h1ZX4wzoSAAiPa5S1tY8Oa1mf5Nej/fdpaOf4T3Vb/JpHg8T7OeyVveHHY8HifZz2SbwbHg8T7OeyTeDZSaWrG+1Zj8jcUSAAAAAAAAAAAAAAAJj2Uc1P1b/AAZer+Rbs8W5KrqAAAAAAAAAAjrbHj7sll8vv897X7I3f3Su6KPeZcL+IRe0VYAAAAAAAAAAAAAABMeyjmp+rf4MvV/It2eLclV1AAAAAAAAAARPtgx+FprBy+/i4U29q0x/a0dFH8ZlWvz7xDQl1wAAAAAAAAAAAAAAATHso5qfq3+DL1fyLdni3JVdQAAAAAAAAAEKbTcfw2t+JG/iVpT9t/fMtXSxtbhUvcmqrLkAAAAAAAAAAAAAAAmPZRzU/Vv8GXq/kW7PFuSq6gAAAAAAAAAIB1vx/wCJ1ozOJ/y2r7M8H4NmzG1ulRrneqXkOryAAAAAAAAAAAAAAA9XRmsumdFZb+G0dn5pTfNt0VpPlnzzvtWZcqrNFU71Q9RXVHtEvr8d9Zvve3sYfyPPp7X1/U+ZX1PHfWb73t7GH8h6e19f08yvqpbXjWaK/wBXt7GH8h6a19f082vqnDKXtiZSl7zvmaxM9jJnK7DMgAARttJ1i0xojTlMvo3PTh1nCi0xFaT5eFaN/wDmrPREL2ltUV0TNUf9V7tdUT7S1Px31m+97exh/Is+ntfX9cvMr6njvrN9729jD+Q9Pa+v6eZX1PHfWb72t7GH8h6e19f08yvq8HFxL42LOLi232tM2tP0zM75ntdojb2eFqQAAAAAAAAAAAAAAAAABbfiyDpDIchw+pXuYVWZX4wzoSAAiLa9zkw/UV9+7S0fCe6rf5NHXHEAAAAAAAAAAAAAAAAAAAAABbfiyDpDIchw+pXuYVWZX4wzoSAAiLa9zkw/UV9+7S0fCe6rf5NHXHEAAAAAAAAAAAAAAAAAAAAABbfiyDpDIchw+pXuYVWZX4wzoSAAiLa9zkw/UV9+7S0fCe6rf5NHXHEAAAAAAAAAAAAAAAAAAAAABbfiyDpDIchw+pXuYVWZX4wzoSAAiLa9zkw/UV9+7S0fCe6rf5NHXHEAAAAAAAAAAAAAAAAAAAAABbfiyDpDIchw+pXuYVWZX4wzoSAAiLa9zkw/UV9+7S0fCe6rf5NHXHEAAAAAAAAAAAAAAAAAAAAABbfiyDpDIchw+pXuYVWZX4wzoSAAiLa9zkw/UV9+7S0fCe6rf5NHXHEAAAAAAAAAAAAAAAAAAAAABbfiyDpDIchw+pXuYVWZX4wzoSAAiLa9zkw/UV9+7S0fCe6rf5NHXHEAAAAAAAAAAAAAAAAAAAAABbfiyDpDIchw+pXuYVWZX4wzoSAAiLa9zkw/UV9+7S0fCe6rf5NHXHEAAAAAAABW9ZpeaWjyxO6UCiQAAAAAAAAAAABbfiyDpDIchw+pXuYVWZX4wzoSAAiLa9zkw/UV9+7S0fCe6rf5NHXHEAAAAABQH2f4ZnPsJePHCfDLa9oWqWZyOkL6TyODNsHEmbW4Mb5pafPviOiZ3zv/AB3K+mvxVT4Zy63bcxO8NIW3FUAAAAAAAAAAAFt+LIOkMhyHD6le5hVZlfjDOhIACItr3OTD9RX37tLR8J7qt/k0dccQAAAAFAbLqbqpmtP52uJi4U1y9Zib3mN0Wj6tfpmfN+Cvfvxbj/XS3bmqf8TV/B5b7GGV4pW9oZcT/wCc+hEJQJrb/XMT0z3tizwhSr5PHdngAAAAAAAAAABbfiyDpDIchw+pXuYVWZX4wzoSAAiLa9zkw/UV9+7S0fCe6rf5NHXHEAAAAB9eif6hT0vFeE05dB5HkdfQxasr0M6Ev//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1741" y="4917223"/>
            <a:ext cx="1071563" cy="107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3"/>
          <p:cNvSpPr>
            <a:spLocks noChangeArrowheads="1"/>
          </p:cNvSpPr>
          <p:nvPr/>
        </p:nvSpPr>
        <p:spPr bwMode="auto">
          <a:xfrm>
            <a:off x="5976668" y="5156143"/>
            <a:ext cx="3295650"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spcBef>
                <a:spcPct val="20000"/>
              </a:spcBef>
            </a:pPr>
            <a:r>
              <a:rPr lang="en-US" altLang="zh-CN" sz="3200" b="1" dirty="0" smtClean="0">
                <a:solidFill>
                  <a:srgbClr val="003399"/>
                </a:solidFill>
                <a:ea typeface="宋体" pitchFamily="2" charset="-122"/>
              </a:rPr>
              <a:t>Facebook, Inc.</a:t>
            </a:r>
            <a:endParaRPr lang="en-US" altLang="zh-CN" sz="3200" b="1" dirty="0">
              <a:solidFill>
                <a:srgbClr val="003399"/>
              </a:solidFill>
              <a:ea typeface="宋体" pitchFamily="2" charset="-122"/>
            </a:endParaRPr>
          </a:p>
        </p:txBody>
      </p:sp>
    </p:spTree>
    <p:extLst>
      <p:ext uri="{BB962C8B-B14F-4D97-AF65-F5344CB8AC3E}">
        <p14:creationId xmlns:p14="http://schemas.microsoft.com/office/powerpoint/2010/main" val="3114491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97" y="75726"/>
            <a:ext cx="8623003" cy="1084520"/>
          </a:xfrm>
        </p:spPr>
        <p:txBody>
          <a:bodyPr>
            <a:normAutofit fontScale="90000"/>
          </a:bodyPr>
          <a:lstStyle/>
          <a:p>
            <a:r>
              <a:rPr lang="en-US" altLang="zh-CN" sz="3600" b="1" dirty="0">
                <a:effectLst>
                  <a:outerShdw blurRad="38100" dist="38100" dir="2700000" algn="tl">
                    <a:srgbClr val="C0C0C0"/>
                  </a:outerShdw>
                </a:effectLst>
                <a:ea typeface="黑体" pitchFamily="49" charset="-122"/>
              </a:rPr>
              <a:t>The </a:t>
            </a:r>
            <a:r>
              <a:rPr lang="en-US" altLang="zh-CN" sz="3600" b="1" dirty="0">
                <a:effectLst>
                  <a:outerShdw blurRad="38100" dist="38100" dir="2700000" algn="tl">
                    <a:srgbClr val="C0C0C0"/>
                  </a:outerShdw>
                </a:effectLst>
                <a:ea typeface="黑体" pitchFamily="49" charset="-122"/>
              </a:rPr>
              <a:t>Hippos </a:t>
            </a:r>
            <a:r>
              <a:rPr lang="en-US" altLang="zh-CN" sz="3600" b="1" dirty="0" smtClean="0">
                <a:effectLst>
                  <a:outerShdw blurRad="38100" dist="38100" dir="2700000" algn="tl">
                    <a:srgbClr val="C0C0C0"/>
                  </a:outerShdw>
                </a:effectLst>
                <a:ea typeface="黑体" pitchFamily="49" charset="-122"/>
              </a:rPr>
              <a:t>Approach</a:t>
            </a:r>
            <a:r>
              <a:rPr lang="en-US" altLang="zh-CN" sz="3600" b="1" dirty="0">
                <a:effectLst>
                  <a:outerShdw blurRad="38100" dist="38100" dir="2700000" algn="tl">
                    <a:srgbClr val="C0C0C0"/>
                  </a:outerShdw>
                </a:effectLst>
                <a:ea typeface="黑体" pitchFamily="49" charset="-122"/>
              </a:rPr>
              <a:t>: </a:t>
            </a:r>
            <a:r>
              <a:rPr lang="en-US" altLang="zh-CN" sz="3600" b="1" dirty="0" smtClean="0">
                <a:effectLst>
                  <a:outerShdw blurRad="38100" dist="38100" dir="2700000" algn="tl">
                    <a:srgbClr val="C0C0C0"/>
                  </a:outerShdw>
                </a:effectLst>
                <a:ea typeface="黑体" pitchFamily="49" charset="-122"/>
              </a:rPr>
              <a:t/>
            </a:r>
            <a:br>
              <a:rPr lang="en-US" altLang="zh-CN" sz="3600" b="1" dirty="0" smtClean="0">
                <a:effectLst>
                  <a:outerShdw blurRad="38100" dist="38100" dir="2700000" algn="tl">
                    <a:srgbClr val="C0C0C0"/>
                  </a:outerShdw>
                </a:effectLst>
                <a:ea typeface="黑体" pitchFamily="49" charset="-122"/>
              </a:rPr>
            </a:br>
            <a:r>
              <a:rPr lang="en-US" sz="3600" b="1" dirty="0" smtClean="0">
                <a:solidFill>
                  <a:srgbClr val="C00000"/>
                </a:solidFill>
                <a:effectLst>
                  <a:outerShdw blurRad="38100" dist="38100" dir="2700000" algn="tl">
                    <a:srgbClr val="C0C0C0"/>
                  </a:outerShdw>
                </a:effectLst>
                <a:ea typeface="黑体" pitchFamily="49" charset="-122"/>
              </a:rPr>
              <a:t>Moving </a:t>
            </a:r>
            <a:r>
              <a:rPr lang="en-US" sz="3600" b="1" dirty="0">
                <a:solidFill>
                  <a:srgbClr val="C00000"/>
                </a:solidFill>
                <a:effectLst>
                  <a:outerShdw blurRad="38100" dist="38100" dir="2700000" algn="tl">
                    <a:srgbClr val="C0C0C0"/>
                  </a:outerShdw>
                </a:effectLst>
                <a:ea typeface="黑体" pitchFamily="49" charset="-122"/>
              </a:rPr>
              <a:t>the </a:t>
            </a:r>
            <a:r>
              <a:rPr lang="en-US" sz="3600" b="1" dirty="0">
                <a:solidFill>
                  <a:srgbClr val="C00000"/>
                </a:solidFill>
                <a:effectLst>
                  <a:outerShdw blurRad="38100" dist="38100" dir="2700000" algn="tl">
                    <a:srgbClr val="C0C0C0"/>
                  </a:outerShdw>
                </a:effectLst>
                <a:ea typeface="黑体" pitchFamily="49" charset="-122"/>
              </a:rPr>
              <a:t>KV Cache </a:t>
            </a:r>
            <a:r>
              <a:rPr lang="en-US" sz="3600" b="1" dirty="0" smtClean="0">
                <a:solidFill>
                  <a:srgbClr val="C00000"/>
                </a:solidFill>
                <a:effectLst>
                  <a:outerShdw blurRad="38100" dist="38100" dir="2700000" algn="tl">
                    <a:srgbClr val="C0C0C0"/>
                  </a:outerShdw>
                </a:effectLst>
                <a:ea typeface="黑体" pitchFamily="49" charset="-122"/>
              </a:rPr>
              <a:t>to the Kernel</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10</a:t>
            </a:fld>
            <a:endParaRPr lang="en-US"/>
          </a:p>
        </p:txBody>
      </p:sp>
      <p:sp>
        <p:nvSpPr>
          <p:cNvPr id="6" name="Rectangle 3"/>
          <p:cNvSpPr txBox="1">
            <a:spLocks noChangeArrowheads="1"/>
          </p:cNvSpPr>
          <p:nvPr/>
        </p:nvSpPr>
        <p:spPr bwMode="auto">
          <a:xfrm>
            <a:off x="143671" y="1320875"/>
            <a:ext cx="4720857" cy="54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marL="0" indent="0">
              <a:buNone/>
            </a:pPr>
            <a:r>
              <a:rPr lang="en-US" sz="2400" dirty="0" smtClean="0">
                <a:latin typeface="Arial" pitchFamily="34" charset="0"/>
                <a:cs typeface="Arial" pitchFamily="34" charset="0"/>
              </a:rPr>
              <a:t>Objectives for selection of hosting position: </a:t>
            </a:r>
          </a:p>
          <a:p>
            <a:pPr>
              <a:buClr>
                <a:schemeClr val="tx1">
                  <a:lumMod val="95000"/>
                  <a:lumOff val="5000"/>
                </a:schemeClr>
              </a:buClr>
              <a:buFont typeface="Wingdings" pitchFamily="2" charset="2"/>
              <a:buChar char="q"/>
            </a:pPr>
            <a:r>
              <a:rPr lang="en-US" sz="2400" dirty="0" smtClean="0">
                <a:latin typeface="Arial" pitchFamily="34" charset="0"/>
                <a:cs typeface="Arial" pitchFamily="34" charset="0"/>
              </a:rPr>
              <a:t>Reduce </a:t>
            </a:r>
            <a:r>
              <a:rPr lang="en-US" sz="2400" dirty="0">
                <a:latin typeface="Arial" pitchFamily="34" charset="0"/>
                <a:cs typeface="Arial" pitchFamily="34" charset="0"/>
              </a:rPr>
              <a:t>most overheads of the network </a:t>
            </a:r>
            <a:r>
              <a:rPr lang="en-US" sz="2400" dirty="0" smtClean="0">
                <a:latin typeface="Arial" pitchFamily="34" charset="0"/>
                <a:cs typeface="Arial" pitchFamily="34" charset="0"/>
              </a:rPr>
              <a:t>stack</a:t>
            </a:r>
          </a:p>
          <a:p>
            <a:pPr>
              <a:buClr>
                <a:schemeClr val="tx1">
                  <a:lumMod val="95000"/>
                  <a:lumOff val="5000"/>
                </a:schemeClr>
              </a:buClr>
              <a:buFont typeface="Wingdings" pitchFamily="2" charset="2"/>
              <a:buChar char="q"/>
            </a:pPr>
            <a:r>
              <a:rPr lang="en-US" sz="2400" dirty="0" smtClean="0">
                <a:latin typeface="Arial" pitchFamily="34" charset="0"/>
                <a:cs typeface="Arial" pitchFamily="34" charset="0"/>
              </a:rPr>
              <a:t>Least </a:t>
            </a:r>
            <a:r>
              <a:rPr lang="en-US" sz="2400" dirty="0">
                <a:latin typeface="Arial" pitchFamily="34" charset="0"/>
                <a:cs typeface="Arial" pitchFamily="34" charset="0"/>
              </a:rPr>
              <a:t>intrusive to the current network stack architecture</a:t>
            </a:r>
            <a:endParaRPr lang="en-US" sz="2400" dirty="0">
              <a:latin typeface="Arial" pitchFamily="34" charset="0"/>
              <a:cs typeface="Arial" pitchFamily="34" charset="0"/>
            </a:endParaRPr>
          </a:p>
        </p:txBody>
      </p:sp>
      <p:sp>
        <p:nvSpPr>
          <p:cNvPr id="15" name="Rounded Rectangle 14"/>
          <p:cNvSpPr/>
          <p:nvPr/>
        </p:nvSpPr>
        <p:spPr>
          <a:xfrm>
            <a:off x="4839629" y="1360968"/>
            <a:ext cx="3300760" cy="74492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smtClean="0"/>
              <a:t>KV </a:t>
            </a:r>
            <a:r>
              <a:rPr lang="en-US" sz="2000" b="1" dirty="0" smtClean="0"/>
              <a:t>Cache</a:t>
            </a:r>
          </a:p>
          <a:p>
            <a:pPr algn="ctr"/>
            <a:r>
              <a:rPr lang="en-US" sz="2000" b="1" dirty="0" smtClean="0"/>
              <a:t>at the User </a:t>
            </a:r>
            <a:r>
              <a:rPr lang="en-US" sz="2000" b="1" dirty="0"/>
              <a:t>L</a:t>
            </a:r>
            <a:r>
              <a:rPr lang="en-US" sz="2000" b="1" dirty="0" smtClean="0"/>
              <a:t>evel</a:t>
            </a:r>
            <a:endParaRPr lang="en-US" sz="2000" b="1" dirty="0"/>
          </a:p>
        </p:txBody>
      </p:sp>
      <p:sp>
        <p:nvSpPr>
          <p:cNvPr id="16" name="Rounded Rectangle 15"/>
          <p:cNvSpPr/>
          <p:nvPr/>
        </p:nvSpPr>
        <p:spPr>
          <a:xfrm>
            <a:off x="5173133" y="2664690"/>
            <a:ext cx="2760133" cy="42333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solidFill>
                  <a:schemeClr val="accent1"/>
                </a:solidFill>
              </a:rPr>
              <a:t>Socket Layer</a:t>
            </a:r>
            <a:endParaRPr lang="en-US" b="1" dirty="0">
              <a:solidFill>
                <a:schemeClr val="accent1"/>
              </a:solidFill>
            </a:endParaRPr>
          </a:p>
        </p:txBody>
      </p:sp>
      <p:sp>
        <p:nvSpPr>
          <p:cNvPr id="17" name="Rounded Rectangle 16"/>
          <p:cNvSpPr/>
          <p:nvPr/>
        </p:nvSpPr>
        <p:spPr>
          <a:xfrm>
            <a:off x="5173133" y="3528290"/>
            <a:ext cx="2760133" cy="42333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solidFill>
                  <a:schemeClr val="accent1"/>
                </a:solidFill>
              </a:rPr>
              <a:t>TCP/UDP Layer</a:t>
            </a:r>
            <a:endParaRPr lang="en-US" b="1" dirty="0">
              <a:solidFill>
                <a:schemeClr val="accent1"/>
              </a:solidFill>
            </a:endParaRPr>
          </a:p>
        </p:txBody>
      </p:sp>
      <p:sp>
        <p:nvSpPr>
          <p:cNvPr id="18" name="Rounded Rectangle 17"/>
          <p:cNvSpPr/>
          <p:nvPr/>
        </p:nvSpPr>
        <p:spPr>
          <a:xfrm>
            <a:off x="5173133" y="4425757"/>
            <a:ext cx="2760133" cy="42333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solidFill>
                  <a:schemeClr val="accent1"/>
                </a:solidFill>
              </a:rPr>
              <a:t>IP Layer</a:t>
            </a:r>
            <a:endParaRPr lang="en-US" b="1" dirty="0">
              <a:solidFill>
                <a:schemeClr val="accent1"/>
              </a:solidFill>
            </a:endParaRPr>
          </a:p>
        </p:txBody>
      </p:sp>
      <p:sp>
        <p:nvSpPr>
          <p:cNvPr id="19" name="Rounded Rectangle 18"/>
          <p:cNvSpPr/>
          <p:nvPr/>
        </p:nvSpPr>
        <p:spPr>
          <a:xfrm>
            <a:off x="5173133" y="5272423"/>
            <a:ext cx="2760133" cy="42333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solidFill>
                  <a:schemeClr val="accent1"/>
                </a:solidFill>
              </a:rPr>
              <a:t>ETH and Device Driver</a:t>
            </a:r>
            <a:endParaRPr lang="en-US" b="1" dirty="0">
              <a:solidFill>
                <a:schemeClr val="accent1"/>
              </a:solidFill>
            </a:endParaRPr>
          </a:p>
        </p:txBody>
      </p:sp>
      <p:cxnSp>
        <p:nvCxnSpPr>
          <p:cNvPr id="11" name="Straight Arrow Connector 10"/>
          <p:cNvCxnSpPr/>
          <p:nvPr/>
        </p:nvCxnSpPr>
        <p:spPr>
          <a:xfrm>
            <a:off x="6553200" y="4849090"/>
            <a:ext cx="0" cy="412748"/>
          </a:xfrm>
          <a:prstGeom prst="straightConnector1">
            <a:avLst/>
          </a:prstGeom>
          <a:ln w="28575">
            <a:solidFill>
              <a:srgbClr val="660066"/>
            </a:solidFill>
            <a:headEnd type="arrow"/>
            <a:tailEnd type="arrow"/>
          </a:ln>
        </p:spPr>
        <p:style>
          <a:lnRef idx="1">
            <a:schemeClr val="dk1"/>
          </a:lnRef>
          <a:fillRef idx="0">
            <a:schemeClr val="dk1"/>
          </a:fillRef>
          <a:effectRef idx="0">
            <a:schemeClr val="dk1"/>
          </a:effectRef>
          <a:fontRef idx="minor">
            <a:schemeClr val="tx1"/>
          </a:fontRef>
        </p:style>
      </p:cxnSp>
      <p:cxnSp>
        <p:nvCxnSpPr>
          <p:cNvPr id="12" name="Straight Arrow Connector 11"/>
          <p:cNvCxnSpPr/>
          <p:nvPr/>
        </p:nvCxnSpPr>
        <p:spPr>
          <a:xfrm>
            <a:off x="6553200" y="3965383"/>
            <a:ext cx="0" cy="412748"/>
          </a:xfrm>
          <a:prstGeom prst="straightConnector1">
            <a:avLst/>
          </a:prstGeom>
          <a:ln w="28575">
            <a:solidFill>
              <a:srgbClr val="660066"/>
            </a:solidFill>
            <a:headEnd type="arrow"/>
            <a:tailEnd type="arrow"/>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a:off x="6553200" y="3088023"/>
            <a:ext cx="0" cy="412748"/>
          </a:xfrm>
          <a:prstGeom prst="straightConnector1">
            <a:avLst/>
          </a:prstGeom>
          <a:ln w="28575">
            <a:solidFill>
              <a:srgbClr val="660066"/>
            </a:solidFill>
            <a:headEnd type="arrow"/>
            <a:tailEnd type="arrow"/>
          </a:ln>
        </p:spPr>
        <p:style>
          <a:lnRef idx="1">
            <a:schemeClr val="dk1"/>
          </a:lnRef>
          <a:fillRef idx="0">
            <a:schemeClr val="dk1"/>
          </a:fillRef>
          <a:effectRef idx="0">
            <a:schemeClr val="dk1"/>
          </a:effectRef>
          <a:fontRef idx="minor">
            <a:schemeClr val="tx1"/>
          </a:fontRef>
        </p:style>
      </p:cxnSp>
      <p:grpSp>
        <p:nvGrpSpPr>
          <p:cNvPr id="3" name="Group 2"/>
          <p:cNvGrpSpPr/>
          <p:nvPr/>
        </p:nvGrpSpPr>
        <p:grpSpPr>
          <a:xfrm>
            <a:off x="8064189" y="1865641"/>
            <a:ext cx="804334" cy="3396197"/>
            <a:chOff x="8339666" y="1653975"/>
            <a:chExt cx="804334" cy="3396197"/>
          </a:xfrm>
        </p:grpSpPr>
        <p:sp>
          <p:nvSpPr>
            <p:cNvPr id="20" name="Curved Left Arrow 19"/>
            <p:cNvSpPr/>
            <p:nvPr/>
          </p:nvSpPr>
          <p:spPr>
            <a:xfrm>
              <a:off x="8339666" y="1653975"/>
              <a:ext cx="499534" cy="1490134"/>
            </a:xfrm>
            <a:prstGeom prst="curved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1" name="Curved Left Arrow 20"/>
            <p:cNvSpPr/>
            <p:nvPr/>
          </p:nvSpPr>
          <p:spPr>
            <a:xfrm>
              <a:off x="8339666" y="1653975"/>
              <a:ext cx="651934" cy="2387600"/>
            </a:xfrm>
            <a:prstGeom prst="curved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sp>
          <p:nvSpPr>
            <p:cNvPr id="22" name="Curved Left Arrow 21"/>
            <p:cNvSpPr/>
            <p:nvPr/>
          </p:nvSpPr>
          <p:spPr>
            <a:xfrm>
              <a:off x="8339666" y="1653976"/>
              <a:ext cx="804334" cy="3396196"/>
            </a:xfrm>
            <a:prstGeom prst="curved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solidFill>
                  <a:schemeClr val="tx1"/>
                </a:solidFill>
              </a:endParaRPr>
            </a:p>
          </p:txBody>
        </p:sp>
      </p:grpSp>
      <p:sp>
        <p:nvSpPr>
          <p:cNvPr id="24" name="Curved Left Arrow 23"/>
          <p:cNvSpPr/>
          <p:nvPr/>
        </p:nvSpPr>
        <p:spPr>
          <a:xfrm>
            <a:off x="8140389" y="1894223"/>
            <a:ext cx="651934" cy="2387600"/>
          </a:xfrm>
          <a:prstGeom prst="curved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cxnSp>
        <p:nvCxnSpPr>
          <p:cNvPr id="30" name="Straight Arrow Connector 29"/>
          <p:cNvCxnSpPr/>
          <p:nvPr/>
        </p:nvCxnSpPr>
        <p:spPr>
          <a:xfrm>
            <a:off x="6556915" y="2105889"/>
            <a:ext cx="0" cy="548640"/>
          </a:xfrm>
          <a:prstGeom prst="straightConnector1">
            <a:avLst/>
          </a:prstGeom>
          <a:ln w="28575">
            <a:solidFill>
              <a:srgbClr val="660066"/>
            </a:solidFill>
            <a:headEnd type="arrow"/>
            <a:tailEnd type="arrow"/>
          </a:ln>
        </p:spPr>
        <p:style>
          <a:lnRef idx="1">
            <a:schemeClr val="dk1"/>
          </a:lnRef>
          <a:fillRef idx="0">
            <a:schemeClr val="dk1"/>
          </a:fillRef>
          <a:effectRef idx="0">
            <a:schemeClr val="dk1"/>
          </a:effectRef>
          <a:fontRef idx="minor">
            <a:schemeClr val="tx1"/>
          </a:fontRef>
        </p:style>
      </p:cxnSp>
      <p:sp>
        <p:nvSpPr>
          <p:cNvPr id="33" name="TextBox 32"/>
          <p:cNvSpPr txBox="1"/>
          <p:nvPr/>
        </p:nvSpPr>
        <p:spPr>
          <a:xfrm>
            <a:off x="5173132" y="2654527"/>
            <a:ext cx="2760133" cy="304122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defPPr>
              <a:defRPr lang="en-US"/>
            </a:defPPr>
            <a:lvl1pPr algn="ctr">
              <a:defRPr sz="2800" b="1">
                <a:solidFill>
                  <a:schemeClr val="accent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dirty="0"/>
              <a:t>Network Stack in the Kernel</a:t>
            </a:r>
            <a:endParaRPr lang="en-US" dirty="0"/>
          </a:p>
        </p:txBody>
      </p:sp>
      <p:sp>
        <p:nvSpPr>
          <p:cNvPr id="34" name="Rectangle 3"/>
          <p:cNvSpPr txBox="1">
            <a:spLocks noChangeArrowheads="1"/>
          </p:cNvSpPr>
          <p:nvPr/>
        </p:nvSpPr>
        <p:spPr bwMode="auto">
          <a:xfrm>
            <a:off x="143671" y="1360968"/>
            <a:ext cx="4520135" cy="46107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eaLnBrk="1" hangingPunct="1">
              <a:lnSpc>
                <a:spcPct val="80000"/>
              </a:lnSpc>
              <a:buClrTx/>
              <a:buFont typeface="Wingdings" pitchFamily="2" charset="2"/>
              <a:buChar char="q"/>
            </a:pPr>
            <a:r>
              <a:rPr lang="en-US" sz="2400" kern="0" dirty="0" smtClean="0">
                <a:latin typeface="Arial" pitchFamily="34" charset="0"/>
                <a:ea typeface="宋体" charset="-122"/>
                <a:cs typeface="Arial" pitchFamily="34" charset="0"/>
              </a:rPr>
              <a:t>Potential: </a:t>
            </a:r>
          </a:p>
          <a:p>
            <a:pPr lvl="1" eaLnBrk="1" hangingPunct="1">
              <a:lnSpc>
                <a:spcPct val="80000"/>
              </a:lnSpc>
              <a:buClrTx/>
              <a:buFont typeface="Wingdings" pitchFamily="2" charset="2"/>
              <a:buChar char="Ø"/>
            </a:pPr>
            <a:r>
              <a:rPr lang="en-US" sz="2200" kern="0" dirty="0" smtClean="0">
                <a:latin typeface="Arial" pitchFamily="34" charset="0"/>
                <a:ea typeface="宋体" charset="-122"/>
                <a:cs typeface="Arial" pitchFamily="34" charset="0"/>
              </a:rPr>
              <a:t>Many </a:t>
            </a:r>
            <a:r>
              <a:rPr lang="en-US" sz="2200" kern="0" dirty="0">
                <a:latin typeface="Arial" pitchFamily="34" charset="0"/>
                <a:ea typeface="宋体" charset="-122"/>
                <a:cs typeface="Arial" pitchFamily="34" charset="0"/>
              </a:rPr>
              <a:t>network layers can be bypassed and their associated cost can be eliminated</a:t>
            </a:r>
          </a:p>
          <a:p>
            <a:pPr eaLnBrk="1" hangingPunct="1">
              <a:lnSpc>
                <a:spcPct val="80000"/>
              </a:lnSpc>
              <a:buClrTx/>
              <a:buFont typeface="Wingdings" pitchFamily="2" charset="2"/>
              <a:buChar char="q"/>
            </a:pPr>
            <a:endParaRPr lang="en-US"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sz="2400" kern="0" dirty="0" smtClean="0">
                <a:latin typeface="Arial" pitchFamily="34" charset="0"/>
                <a:ea typeface="宋体" charset="-122"/>
                <a:cs typeface="Arial" pitchFamily="34" charset="0"/>
              </a:rPr>
              <a:t>Feasibility: </a:t>
            </a:r>
          </a:p>
          <a:p>
            <a:pPr lvl="1" eaLnBrk="1" hangingPunct="1">
              <a:lnSpc>
                <a:spcPct val="80000"/>
              </a:lnSpc>
              <a:buClrTx/>
              <a:buFont typeface="Wingdings" pitchFamily="2" charset="2"/>
              <a:buChar char="Ø"/>
            </a:pPr>
            <a:r>
              <a:rPr lang="en-US" sz="2000" kern="0" dirty="0" smtClean="0">
                <a:latin typeface="Arial" pitchFamily="34" charset="0"/>
                <a:ea typeface="宋体" charset="-122"/>
                <a:cs typeface="Arial" pitchFamily="34" charset="0"/>
              </a:rPr>
              <a:t>KV cache is hosted on dedicated servers providing service to internal applications</a:t>
            </a:r>
          </a:p>
          <a:p>
            <a:pPr lvl="1" eaLnBrk="1" hangingPunct="1">
              <a:lnSpc>
                <a:spcPct val="80000"/>
              </a:lnSpc>
              <a:buClrTx/>
              <a:buFont typeface="Wingdings" pitchFamily="2" charset="2"/>
              <a:buChar char="Ø"/>
            </a:pPr>
            <a:r>
              <a:rPr lang="en-US" sz="2200" kern="0" dirty="0" smtClean="0">
                <a:latin typeface="Arial" pitchFamily="34" charset="0"/>
                <a:ea typeface="宋体" charset="-122"/>
                <a:cs typeface="Arial" pitchFamily="34" charset="0"/>
              </a:rPr>
              <a:t>Less concerns on system security and usability </a:t>
            </a:r>
            <a:endParaRPr lang="en-US" sz="2200" kern="0" dirty="0">
              <a:latin typeface="Arial" pitchFamily="34" charset="0"/>
              <a:ea typeface="宋体" charset="-122"/>
              <a:cs typeface="Arial" pitchFamily="34" charset="0"/>
            </a:endParaRPr>
          </a:p>
        </p:txBody>
      </p:sp>
      <p:sp>
        <p:nvSpPr>
          <p:cNvPr id="35" name="TextBox 34"/>
          <p:cNvSpPr txBox="1"/>
          <p:nvPr/>
        </p:nvSpPr>
        <p:spPr>
          <a:xfrm>
            <a:off x="8064189" y="2225987"/>
            <a:ext cx="415916" cy="769441"/>
          </a:xfrm>
          <a:prstGeom prst="rect">
            <a:avLst/>
          </a:prstGeom>
          <a:noFill/>
        </p:spPr>
        <p:txBody>
          <a:bodyPr wrap="square" rtlCol="0">
            <a:spAutoFit/>
          </a:bodyPr>
          <a:lstStyle/>
          <a:p>
            <a:r>
              <a:rPr lang="en-US" sz="4400" dirty="0" smtClean="0"/>
              <a:t>?</a:t>
            </a:r>
            <a:endParaRPr lang="en-US" sz="4400" dirty="0"/>
          </a:p>
        </p:txBody>
      </p:sp>
    </p:spTree>
    <p:extLst>
      <p:ext uri="{BB962C8B-B14F-4D97-AF65-F5344CB8AC3E}">
        <p14:creationId xmlns:p14="http://schemas.microsoft.com/office/powerpoint/2010/main" val="327194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33"/>
                                        </p:tgtEl>
                                      </p:cBhvr>
                                    </p:animEffect>
                                    <p:set>
                                      <p:cBhvr>
                                        <p:cTn id="7" dur="1" fill="hold">
                                          <p:stCondLst>
                                            <p:cond delay="499"/>
                                          </p:stCondLst>
                                        </p:cTn>
                                        <p:tgtEl>
                                          <p:spTgt spid="33"/>
                                        </p:tgtEl>
                                        <p:attrNameLst>
                                          <p:attrName>style.visibility</p:attrName>
                                        </p:attrNameLst>
                                      </p:cBhvr>
                                      <p:to>
                                        <p:strVal val="hidden"/>
                                      </p:to>
                                    </p:set>
                                  </p:childTnLst>
                                </p:cTn>
                              </p:par>
                            </p:childTnLst>
                          </p:cTn>
                        </p:par>
                        <p:par>
                          <p:cTn id="8" fill="hold">
                            <p:stCondLst>
                              <p:cond delay="500"/>
                            </p:stCondLst>
                            <p:childTnLst>
                              <p:par>
                                <p:cTn id="9" presetID="9" presetClass="exit" presetSubtype="0" fill="hold" grpId="0" nodeType="afterEffect">
                                  <p:stCondLst>
                                    <p:cond delay="0"/>
                                  </p:stCondLst>
                                  <p:childTnLst>
                                    <p:animEffect transition="out" filter="dissolve">
                                      <p:cBhvr>
                                        <p:cTn id="10" dur="500"/>
                                        <p:tgtEl>
                                          <p:spTgt spid="24"/>
                                        </p:tgtEl>
                                      </p:cBhvr>
                                    </p:animEffect>
                                    <p:set>
                                      <p:cBhvr>
                                        <p:cTn id="11" dur="1" fill="hold">
                                          <p:stCondLst>
                                            <p:cond delay="499"/>
                                          </p:stCondLst>
                                        </p:cTn>
                                        <p:tgtEl>
                                          <p:spTgt spid="24"/>
                                        </p:tgtEl>
                                        <p:attrNameLst>
                                          <p:attrName>style.visibility</p:attrName>
                                        </p:attrNameLst>
                                      </p:cBhvr>
                                      <p:to>
                                        <p:strVal val="hidden"/>
                                      </p:to>
                                    </p:set>
                                  </p:childTnLst>
                                </p:cTn>
                              </p:par>
                              <p:par>
                                <p:cTn id="12" presetID="10" presetClass="entr" presetSubtype="0" fill="hold"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500"/>
                                        <p:tgtEl>
                                          <p:spTgt spid="35"/>
                                        </p:tgtEl>
                                      </p:cBhvr>
                                    </p:animEffect>
                                  </p:childTnLst>
                                </p:cTn>
                              </p:par>
                            </p:childTnLst>
                          </p:cTn>
                        </p:par>
                        <p:par>
                          <p:cTn id="18" fill="hold">
                            <p:stCondLst>
                              <p:cond delay="1000"/>
                            </p:stCondLst>
                            <p:childTnLst>
                              <p:par>
                                <p:cTn id="19" presetID="9" presetClass="exit" presetSubtype="0" fill="hold" grpId="0" nodeType="afterEffect">
                                  <p:stCondLst>
                                    <p:cond delay="0"/>
                                  </p:stCondLst>
                                  <p:childTnLst>
                                    <p:animEffect transition="out" filter="dissolve">
                                      <p:cBhvr>
                                        <p:cTn id="20" dur="500"/>
                                        <p:tgtEl>
                                          <p:spTgt spid="34"/>
                                        </p:tgtEl>
                                      </p:cBhvr>
                                    </p:animEffect>
                                    <p:set>
                                      <p:cBhvr>
                                        <p:cTn id="21" dur="1" fill="hold">
                                          <p:stCondLst>
                                            <p:cond delay="499"/>
                                          </p:stCondLst>
                                        </p:cTn>
                                        <p:tgtEl>
                                          <p:spTgt spid="34"/>
                                        </p:tgtEl>
                                        <p:attrNameLst>
                                          <p:attrName>style.visibility</p:attrName>
                                        </p:attrNameLst>
                                      </p:cBhvr>
                                      <p:to>
                                        <p:strVal val="hidden"/>
                                      </p:to>
                                    </p:set>
                                  </p:childTnLst>
                                </p:cTn>
                              </p:par>
                            </p:childTnLst>
                          </p:cTn>
                        </p:par>
                        <p:par>
                          <p:cTn id="22" fill="hold">
                            <p:stCondLst>
                              <p:cond delay="1500"/>
                            </p:stCondLst>
                            <p:childTnLst>
                              <p:par>
                                <p:cTn id="23" presetID="10" presetClass="entr" presetSubtype="0"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 grpId="0" animBg="1"/>
      <p:bldP spid="33" grpId="0" animBg="1"/>
      <p:bldP spid="34" grpId="0"/>
      <p:bldP spid="3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35"/>
            <a:ext cx="7886700" cy="1325563"/>
          </a:xfrm>
        </p:spPr>
        <p:txBody>
          <a:bodyPr>
            <a:normAutofit/>
          </a:bodyPr>
          <a:lstStyle/>
          <a:p>
            <a:r>
              <a:rPr lang="en-US" sz="4000" b="1" dirty="0" smtClean="0">
                <a:solidFill>
                  <a:srgbClr val="C00000"/>
                </a:solidFill>
                <a:effectLst>
                  <a:outerShdw blurRad="38100" dist="38100" dir="2700000" algn="tl">
                    <a:srgbClr val="C0C0C0"/>
                  </a:outerShdw>
                </a:effectLst>
                <a:ea typeface="黑体" pitchFamily="49" charset="-122"/>
              </a:rPr>
              <a:t>Locating </a:t>
            </a:r>
            <a:r>
              <a:rPr lang="en-US" sz="4000" b="1" dirty="0">
                <a:solidFill>
                  <a:srgbClr val="C00000"/>
                </a:solidFill>
                <a:effectLst>
                  <a:outerShdw blurRad="38100" dist="38100" dir="2700000" algn="tl">
                    <a:srgbClr val="C0C0C0"/>
                  </a:outerShdw>
                </a:effectLst>
                <a:ea typeface="黑体" pitchFamily="49" charset="-122"/>
              </a:rPr>
              <a:t>a Place to Hook </a:t>
            </a:r>
            <a:r>
              <a:rPr lang="en-US" sz="4000" b="1" dirty="0" smtClean="0">
                <a:solidFill>
                  <a:srgbClr val="C00000"/>
                </a:solidFill>
                <a:effectLst>
                  <a:outerShdw blurRad="38100" dist="38100" dir="2700000" algn="tl">
                    <a:srgbClr val="C0C0C0"/>
                  </a:outerShdw>
                </a:effectLst>
                <a:ea typeface="黑体" pitchFamily="49" charset="-122"/>
              </a:rPr>
              <a:t>Hippos in</a:t>
            </a:r>
            <a:endParaRPr lang="en-US" sz="40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8E82DCD2-AB26-425C-8C0B-FA733F08AD90}" type="slidenum">
              <a:rPr lang="en-US" smtClean="0"/>
              <a:t>11</a:t>
            </a:fld>
            <a:endParaRPr lang="en-US" dirty="0"/>
          </a:p>
        </p:txBody>
      </p:sp>
      <p:cxnSp>
        <p:nvCxnSpPr>
          <p:cNvPr id="28" name="Straight Arrow Connector 27"/>
          <p:cNvCxnSpPr/>
          <p:nvPr/>
        </p:nvCxnSpPr>
        <p:spPr>
          <a:xfrm flipH="1">
            <a:off x="2686397" y="4932992"/>
            <a:ext cx="1868087" cy="1040120"/>
          </a:xfrm>
          <a:prstGeom prst="straightConnector1">
            <a:avLst/>
          </a:prstGeom>
          <a:ln w="76200">
            <a:solidFill>
              <a:schemeClr val="accent3">
                <a:lumMod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2697179" y="4072427"/>
            <a:ext cx="1857306" cy="0"/>
          </a:xfrm>
          <a:prstGeom prst="straightConnector1">
            <a:avLst/>
          </a:prstGeom>
          <a:ln w="762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flipV="1">
            <a:off x="2655907" y="3186547"/>
            <a:ext cx="1898578" cy="1"/>
          </a:xfrm>
          <a:prstGeom prst="straightConnector1">
            <a:avLst/>
          </a:prstGeom>
          <a:ln w="76200">
            <a:solidFill>
              <a:schemeClr val="tx1">
                <a:lumMod val="95000"/>
                <a:lumOff val="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flipV="1">
            <a:off x="2697179" y="2071837"/>
            <a:ext cx="1857306" cy="250658"/>
          </a:xfrm>
          <a:prstGeom prst="straightConnector1">
            <a:avLst/>
          </a:prstGeom>
          <a:ln w="76200">
            <a:solidFill>
              <a:srgbClr val="FF6600"/>
            </a:solidFill>
            <a:prstDash val="sysDot"/>
            <a:tailEnd type="triangle"/>
          </a:ln>
        </p:spPr>
        <p:style>
          <a:lnRef idx="1">
            <a:schemeClr val="accent1"/>
          </a:lnRef>
          <a:fillRef idx="0">
            <a:schemeClr val="accent1"/>
          </a:fillRef>
          <a:effectRef idx="0">
            <a:schemeClr val="accent1"/>
          </a:effectRef>
          <a:fontRef idx="minor">
            <a:schemeClr val="tx1"/>
          </a:fontRef>
        </p:style>
      </p:cxnSp>
      <p:graphicFrame>
        <p:nvGraphicFramePr>
          <p:cNvPr id="40" name="Table 39"/>
          <p:cNvGraphicFramePr>
            <a:graphicFrameLocks noGrp="1"/>
          </p:cNvGraphicFramePr>
          <p:nvPr>
            <p:extLst>
              <p:ext uri="{D42A27DB-BD31-4B8C-83A1-F6EECF244321}">
                <p14:modId xmlns:p14="http://schemas.microsoft.com/office/powerpoint/2010/main" val="2048883995"/>
              </p:ext>
            </p:extLst>
          </p:nvPr>
        </p:nvGraphicFramePr>
        <p:xfrm>
          <a:off x="4554484" y="1346827"/>
          <a:ext cx="4465371" cy="4248690"/>
        </p:xfrm>
        <a:graphic>
          <a:graphicData uri="http://schemas.openxmlformats.org/drawingml/2006/table">
            <a:tbl>
              <a:tblPr firstRow="1" bandRow="1">
                <a:tableStyleId>{5C22544A-7EE6-4342-B048-85BDC9FD1C3A}</a:tableStyleId>
              </a:tblPr>
              <a:tblGrid>
                <a:gridCol w="1974328"/>
                <a:gridCol w="2491043"/>
              </a:tblGrid>
              <a:tr h="624391">
                <a:tc>
                  <a:txBody>
                    <a:bodyPr/>
                    <a:lstStyle/>
                    <a:p>
                      <a:pPr algn="ctr"/>
                      <a:r>
                        <a:rPr lang="en-US" b="1" dirty="0" smtClean="0"/>
                        <a:t>Position</a:t>
                      </a:r>
                      <a:endParaRPr lang="en-US" b="1" dirty="0"/>
                    </a:p>
                  </a:txBody>
                  <a:tcPr marL="68580" marR="68580"/>
                </a:tc>
                <a:tc>
                  <a:txBody>
                    <a:bodyPr/>
                    <a:lstStyle/>
                    <a:p>
                      <a:r>
                        <a:rPr lang="en-US" b="1" dirty="0" smtClean="0"/>
                        <a:t>Method to intercept Packet</a:t>
                      </a:r>
                      <a:endParaRPr lang="en-US" b="1" dirty="0"/>
                    </a:p>
                  </a:txBody>
                  <a:tcPr marL="68580" marR="68580"/>
                </a:tc>
              </a:tr>
              <a:tr h="8654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solidFill>
                            <a:srgbClr val="FF6600"/>
                          </a:solidFill>
                        </a:rPr>
                        <a:t>4. Received by</a:t>
                      </a:r>
                      <a:r>
                        <a:rPr lang="en-US" b="1" baseline="0" dirty="0" smtClean="0">
                          <a:solidFill>
                            <a:srgbClr val="FF6600"/>
                          </a:solidFill>
                        </a:rPr>
                        <a:t> </a:t>
                      </a:r>
                      <a:r>
                        <a:rPr lang="en-US" b="1" dirty="0" smtClean="0">
                          <a:solidFill>
                            <a:srgbClr val="FF6600"/>
                          </a:solidFill>
                        </a:rPr>
                        <a:t>Memcached</a:t>
                      </a:r>
                    </a:p>
                  </a:txBody>
                  <a:tcPr marL="68580" marR="6858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solidFill>
                            <a:srgbClr val="FF6600"/>
                          </a:solidFill>
                        </a:rPr>
                        <a:t>Process in </a:t>
                      </a:r>
                      <a:r>
                        <a:rPr lang="en-US" b="1" i="1" dirty="0" smtClean="0">
                          <a:solidFill>
                            <a:srgbClr val="FF6600"/>
                          </a:solidFill>
                        </a:rPr>
                        <a:t>Memcached</a:t>
                      </a:r>
                      <a:r>
                        <a:rPr lang="en-US" b="1" dirty="0" smtClean="0">
                          <a:solidFill>
                            <a:srgbClr val="FF6600"/>
                          </a:solidFill>
                        </a:rPr>
                        <a:t> without replying </a:t>
                      </a:r>
                    </a:p>
                    <a:p>
                      <a:endParaRPr lang="en-US" b="1" dirty="0">
                        <a:solidFill>
                          <a:schemeClr val="accent6">
                            <a:lumMod val="50000"/>
                          </a:schemeClr>
                        </a:solidFill>
                      </a:endParaRPr>
                    </a:p>
                  </a:txBody>
                  <a:tcPr marL="68580" marR="68580"/>
                </a:tc>
              </a:tr>
              <a:tr h="8654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3. Leaving</a:t>
                      </a:r>
                      <a:r>
                        <a:rPr lang="en-US" b="1" baseline="0" dirty="0" smtClean="0"/>
                        <a:t> UDP socket queue</a:t>
                      </a:r>
                      <a:endParaRPr lang="en-US" b="1" dirty="0" smtClean="0"/>
                    </a:p>
                  </a:txBody>
                  <a:tcPr marL="68580" marR="6858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Reading</a:t>
                      </a:r>
                      <a:r>
                        <a:rPr lang="en-US" b="1" baseline="0" dirty="0" smtClean="0"/>
                        <a:t> requests without sending them to user level</a:t>
                      </a:r>
                    </a:p>
                  </a:txBody>
                  <a:tcPr marL="68580" marR="68580"/>
                </a:tc>
              </a:tr>
              <a:tr h="8654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solidFill>
                            <a:srgbClr val="FF0000"/>
                          </a:solidFill>
                        </a:rPr>
                        <a:t>2. Entering UDP socket queue</a:t>
                      </a:r>
                    </a:p>
                    <a:p>
                      <a:endParaRPr lang="en-US" b="1" dirty="0"/>
                    </a:p>
                  </a:txBody>
                  <a:tcPr marL="68580" marR="6858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solidFill>
                            <a:srgbClr val="FF0000"/>
                          </a:solidFill>
                        </a:rPr>
                        <a:t>Open the socket without reading requests</a:t>
                      </a:r>
                    </a:p>
                    <a:p>
                      <a:endParaRPr lang="en-US" b="1" baseline="0" dirty="0" smtClean="0"/>
                    </a:p>
                  </a:txBody>
                  <a:tcPr marL="68580" marR="68580"/>
                </a:tc>
              </a:tr>
              <a:tr h="8654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b="1" i="0" u="none" strike="noStrike" kern="1200" baseline="0" dirty="0" smtClean="0">
                          <a:solidFill>
                            <a:schemeClr val="tx2">
                              <a:lumMod val="50000"/>
                            </a:schemeClr>
                          </a:solidFill>
                          <a:latin typeface="+mn-lt"/>
                          <a:ea typeface="+mn-ea"/>
                          <a:cs typeface="+mn-cs"/>
                        </a:rPr>
                        <a:t>1. Reaching IP layer</a:t>
                      </a:r>
                    </a:p>
                    <a:p>
                      <a:endParaRPr lang="en-US" sz="1800" b="1" kern="1200" dirty="0">
                        <a:solidFill>
                          <a:srgbClr val="558ED5"/>
                        </a:solidFill>
                        <a:latin typeface="+mn-lt"/>
                        <a:ea typeface="+mn-ea"/>
                        <a:cs typeface="+mn-cs"/>
                      </a:endParaRPr>
                    </a:p>
                  </a:txBody>
                  <a:tcPr marL="68580" marR="6858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b="1" i="0" u="none" strike="noStrike" kern="1200" baseline="0" dirty="0" smtClean="0">
                          <a:solidFill>
                            <a:schemeClr val="tx2">
                              <a:lumMod val="50000"/>
                            </a:schemeClr>
                          </a:solidFill>
                          <a:latin typeface="+mn-lt"/>
                          <a:ea typeface="+mn-ea"/>
                          <a:cs typeface="+mn-cs"/>
                        </a:rPr>
                        <a:t>via </a:t>
                      </a:r>
                      <a:r>
                        <a:rPr lang="en-US" sz="1800" b="1" i="0" u="none" strike="noStrike" kern="1200" baseline="0" dirty="0" err="1" smtClean="0">
                          <a:solidFill>
                            <a:schemeClr val="tx2">
                              <a:lumMod val="50000"/>
                            </a:schemeClr>
                          </a:solidFill>
                          <a:latin typeface="+mn-lt"/>
                          <a:ea typeface="+mn-ea"/>
                          <a:cs typeface="+mn-cs"/>
                        </a:rPr>
                        <a:t>Netfilter</a:t>
                      </a:r>
                      <a:r>
                        <a:rPr lang="en-US" sz="1800" b="1" i="0" u="none" strike="noStrike" kern="1200" baseline="0" dirty="0" smtClean="0">
                          <a:solidFill>
                            <a:schemeClr val="tx2">
                              <a:lumMod val="50000"/>
                            </a:schemeClr>
                          </a:solidFill>
                          <a:latin typeface="+mn-lt"/>
                          <a:ea typeface="+mn-ea"/>
                          <a:cs typeface="+mn-cs"/>
                        </a:rPr>
                        <a:t> hook</a:t>
                      </a:r>
                    </a:p>
                    <a:p>
                      <a:pPr marL="0" marR="0" indent="0" algn="l" defTabSz="457200" rtl="0" eaLnBrk="1" fontAlgn="auto" latinLnBrk="0" hangingPunct="1">
                        <a:lnSpc>
                          <a:spcPct val="100000"/>
                        </a:lnSpc>
                        <a:spcBef>
                          <a:spcPts val="0"/>
                        </a:spcBef>
                        <a:spcAft>
                          <a:spcPts val="0"/>
                        </a:spcAft>
                        <a:buClrTx/>
                        <a:buSzTx/>
                        <a:buFontTx/>
                        <a:buNone/>
                        <a:tabLst/>
                        <a:defRPr/>
                      </a:pPr>
                      <a:r>
                        <a:rPr lang="en-US" sz="1800" b="1" i="0" u="none" strike="noStrike" kern="1200" baseline="0" dirty="0" smtClean="0">
                          <a:solidFill>
                            <a:schemeClr val="tx2">
                              <a:lumMod val="50000"/>
                            </a:schemeClr>
                          </a:solidFill>
                          <a:latin typeface="+mn-lt"/>
                          <a:ea typeface="+mn-ea"/>
                          <a:cs typeface="+mn-cs"/>
                        </a:rPr>
                        <a:t>NF_INET_PRE _ROUTING</a:t>
                      </a:r>
                      <a:endParaRPr lang="en-US" b="1" baseline="0" dirty="0" smtClean="0">
                        <a:solidFill>
                          <a:schemeClr val="tx2">
                            <a:lumMod val="50000"/>
                          </a:schemeClr>
                        </a:solidFill>
                      </a:endParaRPr>
                    </a:p>
                  </a:txBody>
                  <a:tcPr marL="68580" marR="68580"/>
                </a:tc>
              </a:tr>
            </a:tbl>
          </a:graphicData>
        </a:graphic>
      </p:graphicFrame>
      <p:grpSp>
        <p:nvGrpSpPr>
          <p:cNvPr id="39" name="Group 38"/>
          <p:cNvGrpSpPr/>
          <p:nvPr/>
        </p:nvGrpSpPr>
        <p:grpSpPr>
          <a:xfrm>
            <a:off x="166378" y="1424455"/>
            <a:ext cx="4032706" cy="5182001"/>
            <a:chOff x="955888" y="1083163"/>
            <a:chExt cx="5131003" cy="5182001"/>
          </a:xfrm>
        </p:grpSpPr>
        <p:cxnSp>
          <p:nvCxnSpPr>
            <p:cNvPr id="41" name="Straight Arrow Connector 40"/>
            <p:cNvCxnSpPr/>
            <p:nvPr/>
          </p:nvCxnSpPr>
          <p:spPr>
            <a:xfrm flipV="1">
              <a:off x="4123434" y="1479893"/>
              <a:ext cx="0" cy="5013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nvGrpSpPr>
            <p:cNvPr id="42" name="Group 41"/>
            <p:cNvGrpSpPr/>
            <p:nvPr/>
          </p:nvGrpSpPr>
          <p:grpSpPr>
            <a:xfrm>
              <a:off x="955888" y="1083163"/>
              <a:ext cx="5131003" cy="5182001"/>
              <a:chOff x="955888" y="1462727"/>
              <a:chExt cx="5131003" cy="5182001"/>
            </a:xfrm>
          </p:grpSpPr>
          <p:sp>
            <p:nvSpPr>
              <p:cNvPr id="43" name="Rounded Rectangle 42"/>
              <p:cNvSpPr/>
              <p:nvPr/>
            </p:nvSpPr>
            <p:spPr>
              <a:xfrm>
                <a:off x="2484414" y="1462727"/>
                <a:ext cx="1949570" cy="39672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i="1" dirty="0" smtClean="0"/>
                  <a:t>Memcached</a:t>
                </a:r>
                <a:endParaRPr lang="en-US" sz="2000" i="1" dirty="0"/>
              </a:p>
            </p:txBody>
          </p:sp>
          <p:sp>
            <p:nvSpPr>
              <p:cNvPr id="44" name="Rounded Rectangle 43"/>
              <p:cNvSpPr/>
              <p:nvPr/>
            </p:nvSpPr>
            <p:spPr>
              <a:xfrm>
                <a:off x="1897821" y="2360765"/>
                <a:ext cx="3140016" cy="41694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800" i="1" dirty="0" err="1" smtClean="0"/>
                  <a:t>libevent</a:t>
                </a:r>
                <a:endParaRPr lang="en-US" sz="2800" i="1" dirty="0"/>
              </a:p>
            </p:txBody>
          </p:sp>
          <p:sp>
            <p:nvSpPr>
              <p:cNvPr id="45" name="Rounded Rectangle 44"/>
              <p:cNvSpPr/>
              <p:nvPr/>
            </p:nvSpPr>
            <p:spPr>
              <a:xfrm>
                <a:off x="2484414" y="3432105"/>
                <a:ext cx="1949570" cy="3967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Socket layer</a:t>
                </a:r>
                <a:endParaRPr lang="en-US" sz="2000" b="1" dirty="0"/>
              </a:p>
            </p:txBody>
          </p:sp>
          <p:sp>
            <p:nvSpPr>
              <p:cNvPr id="46" name="Rounded Rectangle 45"/>
              <p:cNvSpPr/>
              <p:nvPr/>
            </p:nvSpPr>
            <p:spPr>
              <a:xfrm>
                <a:off x="2484414" y="4325626"/>
                <a:ext cx="1949570" cy="3967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t>TCP/UDP layer</a:t>
                </a:r>
                <a:endParaRPr lang="en-US" sz="1600" b="1" dirty="0"/>
              </a:p>
            </p:txBody>
          </p:sp>
          <p:sp>
            <p:nvSpPr>
              <p:cNvPr id="47" name="Rounded Rectangle 46"/>
              <p:cNvSpPr/>
              <p:nvPr/>
            </p:nvSpPr>
            <p:spPr>
              <a:xfrm>
                <a:off x="2484414" y="5220176"/>
                <a:ext cx="1949570" cy="3967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IP layer</a:t>
                </a:r>
                <a:endParaRPr lang="en-US" sz="2000" b="1" dirty="0"/>
              </a:p>
            </p:txBody>
          </p:sp>
          <p:sp>
            <p:nvSpPr>
              <p:cNvPr id="48" name="Rounded Rectangle 47"/>
              <p:cNvSpPr/>
              <p:nvPr/>
            </p:nvSpPr>
            <p:spPr>
              <a:xfrm>
                <a:off x="1840757" y="6216184"/>
                <a:ext cx="3334330" cy="4285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ETH &amp; Device Driver</a:t>
                </a:r>
                <a:endParaRPr lang="en-US" sz="2000" b="1" dirty="0"/>
              </a:p>
            </p:txBody>
          </p:sp>
          <p:cxnSp>
            <p:nvCxnSpPr>
              <p:cNvPr id="49" name="Straight Arrow Connector 48"/>
              <p:cNvCxnSpPr/>
              <p:nvPr/>
            </p:nvCxnSpPr>
            <p:spPr>
              <a:xfrm>
                <a:off x="2727392" y="1859453"/>
                <a:ext cx="0" cy="501312"/>
              </a:xfrm>
              <a:prstGeom prst="straightConnector1">
                <a:avLst/>
              </a:prstGeom>
              <a:ln>
                <a:solidFill>
                  <a:schemeClr val="bg1">
                    <a:lumMod val="75000"/>
                  </a:schemeClr>
                </a:solidFill>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p:cNvCxnSpPr/>
              <p:nvPr/>
            </p:nvCxnSpPr>
            <p:spPr>
              <a:xfrm>
                <a:off x="2727392" y="2777709"/>
                <a:ext cx="0" cy="654396"/>
              </a:xfrm>
              <a:prstGeom prst="straightConnector1">
                <a:avLst/>
              </a:prstGeom>
              <a:ln>
                <a:solidFill>
                  <a:srgbClr val="BFBFBF"/>
                </a:solidFill>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p:cNvCxnSpPr/>
              <p:nvPr/>
            </p:nvCxnSpPr>
            <p:spPr>
              <a:xfrm>
                <a:off x="2727392" y="3828831"/>
                <a:ext cx="0" cy="496795"/>
              </a:xfrm>
              <a:prstGeom prst="straightConnector1">
                <a:avLst/>
              </a:prstGeom>
              <a:ln>
                <a:solidFill>
                  <a:srgbClr val="BFBFBF"/>
                </a:solidFill>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p:cNvCxnSpPr/>
              <p:nvPr/>
            </p:nvCxnSpPr>
            <p:spPr>
              <a:xfrm>
                <a:off x="2727392" y="4722352"/>
                <a:ext cx="0" cy="497824"/>
              </a:xfrm>
              <a:prstGeom prst="straightConnector1">
                <a:avLst/>
              </a:prstGeom>
              <a:ln>
                <a:solidFill>
                  <a:srgbClr val="BFBFBF"/>
                </a:solidFill>
                <a:tailEnd type="triangle"/>
              </a:ln>
            </p:spPr>
            <p:style>
              <a:lnRef idx="1">
                <a:schemeClr val="dk1"/>
              </a:lnRef>
              <a:fillRef idx="0">
                <a:schemeClr val="dk1"/>
              </a:fillRef>
              <a:effectRef idx="0">
                <a:schemeClr val="dk1"/>
              </a:effectRef>
              <a:fontRef idx="minor">
                <a:schemeClr val="tx1"/>
              </a:fontRef>
            </p:style>
          </p:cxnSp>
          <p:cxnSp>
            <p:nvCxnSpPr>
              <p:cNvPr id="53" name="Straight Arrow Connector 52"/>
              <p:cNvCxnSpPr/>
              <p:nvPr/>
            </p:nvCxnSpPr>
            <p:spPr>
              <a:xfrm>
                <a:off x="2727392" y="5616902"/>
                <a:ext cx="0" cy="599282"/>
              </a:xfrm>
              <a:prstGeom prst="straightConnector1">
                <a:avLst/>
              </a:prstGeom>
              <a:ln>
                <a:solidFill>
                  <a:srgbClr val="BFBFBF"/>
                </a:solidFill>
                <a:tailEnd type="triangle"/>
              </a:ln>
            </p:spPr>
            <p:style>
              <a:lnRef idx="1">
                <a:schemeClr val="dk1"/>
              </a:lnRef>
              <a:fillRef idx="0">
                <a:schemeClr val="dk1"/>
              </a:fillRef>
              <a:effectRef idx="0">
                <a:schemeClr val="dk1"/>
              </a:effectRef>
              <a:fontRef idx="minor">
                <a:schemeClr val="tx1"/>
              </a:fontRef>
            </p:style>
          </p:cxnSp>
          <p:cxnSp>
            <p:nvCxnSpPr>
              <p:cNvPr id="54" name="Straight Arrow Connector 53"/>
              <p:cNvCxnSpPr/>
              <p:nvPr/>
            </p:nvCxnSpPr>
            <p:spPr>
              <a:xfrm flipV="1">
                <a:off x="4123434" y="5616902"/>
                <a:ext cx="0" cy="5992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flipV="1">
                <a:off x="4123434" y="4722352"/>
                <a:ext cx="0" cy="4978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6" name="Straight Arrow Connector 55"/>
              <p:cNvCxnSpPr/>
              <p:nvPr/>
            </p:nvCxnSpPr>
            <p:spPr>
              <a:xfrm flipV="1">
                <a:off x="4123434" y="3828831"/>
                <a:ext cx="0" cy="4967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p:nvPr/>
            </p:nvCxnSpPr>
            <p:spPr>
              <a:xfrm flipV="1">
                <a:off x="4123434" y="2777709"/>
                <a:ext cx="0" cy="6543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a:off x="1066315" y="2940006"/>
                <a:ext cx="5020576" cy="0"/>
              </a:xfrm>
              <a:prstGeom prst="line">
                <a:avLst/>
              </a:prstGeom>
              <a:ln w="28575">
                <a:solidFill>
                  <a:srgbClr val="BFBFBF"/>
                </a:solidFill>
                <a:prstDash val="sysDot"/>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1024903" y="2489274"/>
                <a:ext cx="874128" cy="369332"/>
              </a:xfrm>
              <a:prstGeom prst="rect">
                <a:avLst/>
              </a:prstGeom>
              <a:noFill/>
            </p:spPr>
            <p:txBody>
              <a:bodyPr wrap="none" rtlCol="0">
                <a:spAutoFit/>
              </a:bodyPr>
              <a:lstStyle/>
              <a:p>
                <a:r>
                  <a:rPr lang="en-US" b="1" dirty="0" smtClean="0"/>
                  <a:t>USER</a:t>
                </a:r>
                <a:endParaRPr lang="en-US" b="1" dirty="0"/>
              </a:p>
            </p:txBody>
          </p:sp>
          <p:sp>
            <p:nvSpPr>
              <p:cNvPr id="60" name="TextBox 59"/>
              <p:cNvSpPr txBox="1"/>
              <p:nvPr/>
            </p:nvSpPr>
            <p:spPr>
              <a:xfrm>
                <a:off x="955888" y="3040153"/>
                <a:ext cx="915636" cy="369332"/>
              </a:xfrm>
              <a:prstGeom prst="rect">
                <a:avLst/>
              </a:prstGeom>
              <a:noFill/>
            </p:spPr>
            <p:txBody>
              <a:bodyPr wrap="none" rtlCol="0">
                <a:spAutoFit/>
              </a:bodyPr>
              <a:lstStyle/>
              <a:p>
                <a:r>
                  <a:rPr lang="en-US" b="1" dirty="0" smtClean="0">
                    <a:solidFill>
                      <a:schemeClr val="accent1">
                        <a:lumMod val="75000"/>
                      </a:schemeClr>
                    </a:solidFill>
                  </a:rPr>
                  <a:t>KERNEL</a:t>
                </a:r>
                <a:endParaRPr lang="en-US" b="1" dirty="0">
                  <a:solidFill>
                    <a:schemeClr val="accent1">
                      <a:lumMod val="75000"/>
                    </a:schemeClr>
                  </a:solidFill>
                </a:endParaRPr>
              </a:p>
            </p:txBody>
          </p:sp>
        </p:grpSp>
      </p:grpSp>
    </p:spTree>
    <p:extLst>
      <p:ext uri="{BB962C8B-B14F-4D97-AF65-F5344CB8AC3E}">
        <p14:creationId xmlns:p14="http://schemas.microsoft.com/office/powerpoint/2010/main" val="3663249985"/>
      </p:ext>
    </p:extLst>
  </p:cSld>
  <p:clrMapOvr>
    <a:masterClrMapping/>
  </p:clrMapOvr>
  <mc:AlternateContent xmlns:mc="http://schemas.openxmlformats.org/markup-compatibility/2006" xmlns:p14="http://schemas.microsoft.com/office/powerpoint/2010/main">
    <mc:Choice Requires="p14">
      <p:transition spd="slow" p14:dur="2000" advTm="104100"/>
    </mc:Choice>
    <mc:Fallback xmlns="">
      <p:transition spd="slow" advTm="1041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fade">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fade">
                                      <p:cBhvr>
                                        <p:cTn id="22"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12734D-B11F-4723-BB9B-0786EA5EBA01}" type="datetime1">
              <a:rPr lang="en-US" smtClean="0"/>
              <a:t>10/4/2014</a:t>
            </a:fld>
            <a:endParaRPr lang="en-US"/>
          </a:p>
        </p:txBody>
      </p:sp>
      <p:sp>
        <p:nvSpPr>
          <p:cNvPr id="5" name="Slide Number Placeholder 4"/>
          <p:cNvSpPr>
            <a:spLocks noGrp="1"/>
          </p:cNvSpPr>
          <p:nvPr>
            <p:ph type="sldNum" sz="quarter" idx="12"/>
          </p:nvPr>
        </p:nvSpPr>
        <p:spPr/>
        <p:txBody>
          <a:bodyPr/>
          <a:lstStyle/>
          <a:p>
            <a:fld id="{8E82DCD2-AB26-425C-8C0B-FA733F08AD90}" type="slidenum">
              <a:rPr lang="en-US" smtClean="0"/>
              <a:t>12</a:t>
            </a:fld>
            <a:endParaRPr lang="en-US" dirty="0"/>
          </a:p>
        </p:txBody>
      </p:sp>
      <p:cxnSp>
        <p:nvCxnSpPr>
          <p:cNvPr id="28" name="Straight Arrow Connector 27"/>
          <p:cNvCxnSpPr/>
          <p:nvPr/>
        </p:nvCxnSpPr>
        <p:spPr>
          <a:xfrm flipH="1">
            <a:off x="2686397" y="5973112"/>
            <a:ext cx="1410420" cy="0"/>
          </a:xfrm>
          <a:prstGeom prst="straightConnector1">
            <a:avLst/>
          </a:prstGeom>
          <a:ln w="28575">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665496" y="5620535"/>
            <a:ext cx="2053079" cy="369332"/>
          </a:xfrm>
          <a:prstGeom prst="rect">
            <a:avLst/>
          </a:prstGeom>
          <a:noFill/>
        </p:spPr>
        <p:txBody>
          <a:bodyPr wrap="none" rtlCol="0">
            <a:spAutoFit/>
          </a:bodyPr>
          <a:lstStyle/>
          <a:p>
            <a:r>
              <a:rPr lang="en-US" b="1" dirty="0" smtClean="0">
                <a:solidFill>
                  <a:schemeClr val="tx2">
                    <a:lumMod val="60000"/>
                    <a:lumOff val="40000"/>
                  </a:schemeClr>
                </a:solidFill>
              </a:rPr>
              <a:t>1. Reaching IP layer</a:t>
            </a:r>
            <a:endParaRPr lang="en-US" b="1" dirty="0">
              <a:solidFill>
                <a:schemeClr val="tx2">
                  <a:lumMod val="60000"/>
                  <a:lumOff val="40000"/>
                </a:schemeClr>
              </a:solidFill>
            </a:endParaRPr>
          </a:p>
        </p:txBody>
      </p:sp>
      <p:cxnSp>
        <p:nvCxnSpPr>
          <p:cNvPr id="33" name="Straight Arrow Connector 32"/>
          <p:cNvCxnSpPr/>
          <p:nvPr/>
        </p:nvCxnSpPr>
        <p:spPr>
          <a:xfrm flipH="1">
            <a:off x="2697179" y="4072427"/>
            <a:ext cx="1410420" cy="0"/>
          </a:xfrm>
          <a:prstGeom prst="straightConnector1">
            <a:avLst/>
          </a:prstGeom>
          <a:ln w="28575">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2891273" y="4064905"/>
            <a:ext cx="1691501" cy="646331"/>
          </a:xfrm>
          <a:prstGeom prst="rect">
            <a:avLst/>
          </a:prstGeom>
          <a:noFill/>
        </p:spPr>
        <p:txBody>
          <a:bodyPr wrap="none" rtlCol="0">
            <a:spAutoFit/>
          </a:bodyPr>
          <a:lstStyle/>
          <a:p>
            <a:r>
              <a:rPr lang="en-US" b="1" dirty="0">
                <a:solidFill>
                  <a:srgbClr val="FF0000"/>
                </a:solidFill>
              </a:rPr>
              <a:t>2</a:t>
            </a:r>
            <a:r>
              <a:rPr lang="en-US" b="1" dirty="0" smtClean="0">
                <a:solidFill>
                  <a:srgbClr val="FF0000"/>
                </a:solidFill>
              </a:rPr>
              <a:t>. Entering UDP</a:t>
            </a:r>
          </a:p>
          <a:p>
            <a:r>
              <a:rPr lang="en-US" b="1" dirty="0" smtClean="0">
                <a:solidFill>
                  <a:srgbClr val="FF0000"/>
                </a:solidFill>
              </a:rPr>
              <a:t> socket queue</a:t>
            </a:r>
            <a:endParaRPr lang="en-US" b="1" dirty="0">
              <a:solidFill>
                <a:srgbClr val="FF0000"/>
              </a:solidFill>
            </a:endParaRPr>
          </a:p>
        </p:txBody>
      </p:sp>
      <p:cxnSp>
        <p:nvCxnSpPr>
          <p:cNvPr id="35" name="Straight Arrow Connector 34"/>
          <p:cNvCxnSpPr/>
          <p:nvPr/>
        </p:nvCxnSpPr>
        <p:spPr>
          <a:xfrm flipH="1">
            <a:off x="2760145" y="3184780"/>
            <a:ext cx="1410420" cy="0"/>
          </a:xfrm>
          <a:prstGeom prst="straightConnector1">
            <a:avLst/>
          </a:prstGeom>
          <a:ln w="28575">
            <a:solidFill>
              <a:schemeClr val="tx1">
                <a:lumMod val="95000"/>
                <a:lumOff val="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2889115" y="3199389"/>
            <a:ext cx="1613731" cy="646331"/>
          </a:xfrm>
          <a:prstGeom prst="rect">
            <a:avLst/>
          </a:prstGeom>
          <a:noFill/>
        </p:spPr>
        <p:txBody>
          <a:bodyPr wrap="none" rtlCol="0">
            <a:spAutoFit/>
          </a:bodyPr>
          <a:lstStyle/>
          <a:p>
            <a:r>
              <a:rPr lang="en-US" b="1" dirty="0" smtClean="0">
                <a:solidFill>
                  <a:schemeClr val="tx1">
                    <a:lumMod val="95000"/>
                    <a:lumOff val="5000"/>
                  </a:schemeClr>
                </a:solidFill>
              </a:rPr>
              <a:t>3. Leaving UDP </a:t>
            </a:r>
          </a:p>
          <a:p>
            <a:r>
              <a:rPr lang="en-US" b="1" dirty="0" smtClean="0">
                <a:solidFill>
                  <a:schemeClr val="tx1">
                    <a:lumMod val="95000"/>
                    <a:lumOff val="5000"/>
                  </a:schemeClr>
                </a:solidFill>
              </a:rPr>
              <a:t>socket queue</a:t>
            </a:r>
            <a:endParaRPr lang="en-US" b="1" dirty="0">
              <a:solidFill>
                <a:schemeClr val="tx1">
                  <a:lumMod val="95000"/>
                  <a:lumOff val="5000"/>
                </a:schemeClr>
              </a:solidFill>
            </a:endParaRPr>
          </a:p>
        </p:txBody>
      </p:sp>
      <p:cxnSp>
        <p:nvCxnSpPr>
          <p:cNvPr id="37" name="Straight Arrow Connector 36"/>
          <p:cNvCxnSpPr/>
          <p:nvPr/>
        </p:nvCxnSpPr>
        <p:spPr>
          <a:xfrm flipH="1">
            <a:off x="2770927" y="1992703"/>
            <a:ext cx="1410420" cy="0"/>
          </a:xfrm>
          <a:prstGeom prst="straightConnector1">
            <a:avLst/>
          </a:prstGeom>
          <a:ln w="28575">
            <a:solidFill>
              <a:srgbClr val="FF66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2952081" y="1346827"/>
            <a:ext cx="1569660" cy="646331"/>
          </a:xfrm>
          <a:prstGeom prst="rect">
            <a:avLst/>
          </a:prstGeom>
          <a:noFill/>
        </p:spPr>
        <p:txBody>
          <a:bodyPr wrap="none" rtlCol="0">
            <a:spAutoFit/>
          </a:bodyPr>
          <a:lstStyle/>
          <a:p>
            <a:r>
              <a:rPr lang="en-US" b="1" dirty="0">
                <a:solidFill>
                  <a:srgbClr val="FF6600"/>
                </a:solidFill>
              </a:rPr>
              <a:t>4</a:t>
            </a:r>
            <a:r>
              <a:rPr lang="en-US" b="1" dirty="0" smtClean="0">
                <a:solidFill>
                  <a:srgbClr val="FF6600"/>
                </a:solidFill>
              </a:rPr>
              <a:t>. Received by </a:t>
            </a:r>
          </a:p>
          <a:p>
            <a:r>
              <a:rPr lang="en-US" b="1" dirty="0" smtClean="0">
                <a:solidFill>
                  <a:srgbClr val="FF6600"/>
                </a:solidFill>
              </a:rPr>
              <a:t>Memcached</a:t>
            </a:r>
            <a:endParaRPr lang="en-US" b="1" dirty="0">
              <a:solidFill>
                <a:srgbClr val="FF6600"/>
              </a:solidFill>
            </a:endParaRPr>
          </a:p>
        </p:txBody>
      </p:sp>
      <p:grpSp>
        <p:nvGrpSpPr>
          <p:cNvPr id="39" name="Group 38"/>
          <p:cNvGrpSpPr/>
          <p:nvPr/>
        </p:nvGrpSpPr>
        <p:grpSpPr>
          <a:xfrm>
            <a:off x="166378" y="1424455"/>
            <a:ext cx="4032706" cy="5182001"/>
            <a:chOff x="955888" y="1083163"/>
            <a:chExt cx="5131003" cy="5182001"/>
          </a:xfrm>
        </p:grpSpPr>
        <p:cxnSp>
          <p:nvCxnSpPr>
            <p:cNvPr id="41" name="Straight Arrow Connector 40"/>
            <p:cNvCxnSpPr/>
            <p:nvPr/>
          </p:nvCxnSpPr>
          <p:spPr>
            <a:xfrm flipV="1">
              <a:off x="4123434" y="1479893"/>
              <a:ext cx="0" cy="5013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nvGrpSpPr>
            <p:cNvPr id="42" name="Group 41"/>
            <p:cNvGrpSpPr/>
            <p:nvPr/>
          </p:nvGrpSpPr>
          <p:grpSpPr>
            <a:xfrm>
              <a:off x="955888" y="1083163"/>
              <a:ext cx="5131003" cy="5182001"/>
              <a:chOff x="955888" y="1462727"/>
              <a:chExt cx="5131003" cy="5182001"/>
            </a:xfrm>
          </p:grpSpPr>
          <p:sp>
            <p:nvSpPr>
              <p:cNvPr id="43" name="Rounded Rectangle 42"/>
              <p:cNvSpPr/>
              <p:nvPr/>
            </p:nvSpPr>
            <p:spPr>
              <a:xfrm>
                <a:off x="2484414" y="1462727"/>
                <a:ext cx="1949570" cy="39672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i="1" dirty="0" smtClean="0"/>
                  <a:t>Memcached</a:t>
                </a:r>
                <a:endParaRPr lang="en-US" sz="1600" i="1" dirty="0"/>
              </a:p>
            </p:txBody>
          </p:sp>
          <p:sp>
            <p:nvSpPr>
              <p:cNvPr id="44" name="Rounded Rectangle 43"/>
              <p:cNvSpPr/>
              <p:nvPr/>
            </p:nvSpPr>
            <p:spPr>
              <a:xfrm>
                <a:off x="1897821" y="2360765"/>
                <a:ext cx="3140016" cy="41694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i="1" dirty="0" err="1" smtClean="0"/>
                  <a:t>libevent</a:t>
                </a:r>
                <a:endParaRPr lang="en-US" sz="1600" i="1" dirty="0"/>
              </a:p>
            </p:txBody>
          </p:sp>
          <p:sp>
            <p:nvSpPr>
              <p:cNvPr id="45" name="Rounded Rectangle 44"/>
              <p:cNvSpPr/>
              <p:nvPr/>
            </p:nvSpPr>
            <p:spPr>
              <a:xfrm>
                <a:off x="2484414" y="3432105"/>
                <a:ext cx="1949570" cy="3967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Socket layer</a:t>
                </a:r>
                <a:endParaRPr lang="en-US" dirty="0"/>
              </a:p>
            </p:txBody>
          </p:sp>
          <p:sp>
            <p:nvSpPr>
              <p:cNvPr id="46" name="Rounded Rectangle 45"/>
              <p:cNvSpPr/>
              <p:nvPr/>
            </p:nvSpPr>
            <p:spPr>
              <a:xfrm>
                <a:off x="2484414" y="4325626"/>
                <a:ext cx="1949570" cy="3967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TCP/UDP layer</a:t>
                </a:r>
                <a:endParaRPr lang="en-US" sz="1600" dirty="0"/>
              </a:p>
            </p:txBody>
          </p:sp>
          <p:sp>
            <p:nvSpPr>
              <p:cNvPr id="47" name="Rounded Rectangle 46"/>
              <p:cNvSpPr/>
              <p:nvPr/>
            </p:nvSpPr>
            <p:spPr>
              <a:xfrm>
                <a:off x="2484414" y="5220176"/>
                <a:ext cx="1949570" cy="3967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IP layer</a:t>
                </a:r>
                <a:endParaRPr lang="en-US" sz="1600" dirty="0"/>
              </a:p>
            </p:txBody>
          </p:sp>
          <p:sp>
            <p:nvSpPr>
              <p:cNvPr id="48" name="Rounded Rectangle 47"/>
              <p:cNvSpPr/>
              <p:nvPr/>
            </p:nvSpPr>
            <p:spPr>
              <a:xfrm>
                <a:off x="2208368" y="6216184"/>
                <a:ext cx="2587929" cy="4285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ETH &amp; Device Driver</a:t>
                </a:r>
                <a:endParaRPr lang="en-US" sz="1600" dirty="0"/>
              </a:p>
            </p:txBody>
          </p:sp>
          <p:cxnSp>
            <p:nvCxnSpPr>
              <p:cNvPr id="49" name="Straight Arrow Connector 48"/>
              <p:cNvCxnSpPr/>
              <p:nvPr/>
            </p:nvCxnSpPr>
            <p:spPr>
              <a:xfrm>
                <a:off x="2727392" y="1859453"/>
                <a:ext cx="0" cy="501312"/>
              </a:xfrm>
              <a:prstGeom prst="straightConnector1">
                <a:avLst/>
              </a:prstGeom>
              <a:ln>
                <a:solidFill>
                  <a:srgbClr val="BFBFBF"/>
                </a:solidFill>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p:cNvCxnSpPr/>
              <p:nvPr/>
            </p:nvCxnSpPr>
            <p:spPr>
              <a:xfrm>
                <a:off x="2727392" y="2777709"/>
                <a:ext cx="0" cy="654396"/>
              </a:xfrm>
              <a:prstGeom prst="straightConnector1">
                <a:avLst/>
              </a:prstGeom>
              <a:ln>
                <a:solidFill>
                  <a:srgbClr val="BFBFBF"/>
                </a:solidFill>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p:cNvCxnSpPr/>
              <p:nvPr/>
            </p:nvCxnSpPr>
            <p:spPr>
              <a:xfrm>
                <a:off x="2727392" y="3828831"/>
                <a:ext cx="0" cy="496795"/>
              </a:xfrm>
              <a:prstGeom prst="straightConnector1">
                <a:avLst/>
              </a:prstGeom>
              <a:ln>
                <a:solidFill>
                  <a:srgbClr val="BFBFBF"/>
                </a:solidFill>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p:cNvCxnSpPr/>
              <p:nvPr/>
            </p:nvCxnSpPr>
            <p:spPr>
              <a:xfrm>
                <a:off x="2727392" y="4722352"/>
                <a:ext cx="0" cy="497824"/>
              </a:xfrm>
              <a:prstGeom prst="straightConnector1">
                <a:avLst/>
              </a:prstGeom>
              <a:ln>
                <a:solidFill>
                  <a:srgbClr val="BFBFBF"/>
                </a:solidFill>
                <a:tailEnd type="triangle"/>
              </a:ln>
            </p:spPr>
            <p:style>
              <a:lnRef idx="1">
                <a:schemeClr val="dk1"/>
              </a:lnRef>
              <a:fillRef idx="0">
                <a:schemeClr val="dk1"/>
              </a:fillRef>
              <a:effectRef idx="0">
                <a:schemeClr val="dk1"/>
              </a:effectRef>
              <a:fontRef idx="minor">
                <a:schemeClr val="tx1"/>
              </a:fontRef>
            </p:style>
          </p:cxnSp>
          <p:cxnSp>
            <p:nvCxnSpPr>
              <p:cNvPr id="53" name="Straight Arrow Connector 52"/>
              <p:cNvCxnSpPr/>
              <p:nvPr/>
            </p:nvCxnSpPr>
            <p:spPr>
              <a:xfrm>
                <a:off x="2727392" y="5616902"/>
                <a:ext cx="0" cy="599282"/>
              </a:xfrm>
              <a:prstGeom prst="straightConnector1">
                <a:avLst/>
              </a:prstGeom>
              <a:ln>
                <a:solidFill>
                  <a:srgbClr val="BFBFBF"/>
                </a:solidFill>
                <a:tailEnd type="triangle"/>
              </a:ln>
            </p:spPr>
            <p:style>
              <a:lnRef idx="1">
                <a:schemeClr val="dk1"/>
              </a:lnRef>
              <a:fillRef idx="0">
                <a:schemeClr val="dk1"/>
              </a:fillRef>
              <a:effectRef idx="0">
                <a:schemeClr val="dk1"/>
              </a:effectRef>
              <a:fontRef idx="minor">
                <a:schemeClr val="tx1"/>
              </a:fontRef>
            </p:style>
          </p:cxnSp>
          <p:cxnSp>
            <p:nvCxnSpPr>
              <p:cNvPr id="54" name="Straight Arrow Connector 53"/>
              <p:cNvCxnSpPr/>
              <p:nvPr/>
            </p:nvCxnSpPr>
            <p:spPr>
              <a:xfrm flipV="1">
                <a:off x="4123434" y="5616902"/>
                <a:ext cx="0" cy="5992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flipV="1">
                <a:off x="4123434" y="4722352"/>
                <a:ext cx="0" cy="4978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6" name="Straight Arrow Connector 55"/>
              <p:cNvCxnSpPr/>
              <p:nvPr/>
            </p:nvCxnSpPr>
            <p:spPr>
              <a:xfrm flipV="1">
                <a:off x="4123434" y="3828831"/>
                <a:ext cx="0" cy="4967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p:nvPr/>
            </p:nvCxnSpPr>
            <p:spPr>
              <a:xfrm flipV="1">
                <a:off x="4123434" y="2777709"/>
                <a:ext cx="0" cy="6543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a:off x="1066315" y="2940006"/>
                <a:ext cx="5020576" cy="0"/>
              </a:xfrm>
              <a:prstGeom prst="line">
                <a:avLst/>
              </a:prstGeom>
              <a:ln w="28575">
                <a:solidFill>
                  <a:srgbClr val="BFBFBF"/>
                </a:solidFill>
                <a:prstDash val="sysDot"/>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1024903" y="2489274"/>
                <a:ext cx="874128" cy="369332"/>
              </a:xfrm>
              <a:prstGeom prst="rect">
                <a:avLst/>
              </a:prstGeom>
              <a:noFill/>
            </p:spPr>
            <p:txBody>
              <a:bodyPr wrap="none" rtlCol="0">
                <a:spAutoFit/>
              </a:bodyPr>
              <a:lstStyle/>
              <a:p>
                <a:r>
                  <a:rPr lang="en-US" b="1" dirty="0" smtClean="0">
                    <a:solidFill>
                      <a:srgbClr val="000000"/>
                    </a:solidFill>
                  </a:rPr>
                  <a:t>USER</a:t>
                </a:r>
                <a:endParaRPr lang="en-US" b="1" dirty="0">
                  <a:solidFill>
                    <a:srgbClr val="000000"/>
                  </a:solidFill>
                </a:endParaRPr>
              </a:p>
            </p:txBody>
          </p:sp>
          <p:sp>
            <p:nvSpPr>
              <p:cNvPr id="60" name="TextBox 59"/>
              <p:cNvSpPr txBox="1"/>
              <p:nvPr/>
            </p:nvSpPr>
            <p:spPr>
              <a:xfrm>
                <a:off x="955888" y="3040153"/>
                <a:ext cx="915636" cy="369332"/>
              </a:xfrm>
              <a:prstGeom prst="rect">
                <a:avLst/>
              </a:prstGeom>
              <a:noFill/>
            </p:spPr>
            <p:txBody>
              <a:bodyPr wrap="none" rtlCol="0">
                <a:spAutoFit/>
              </a:bodyPr>
              <a:lstStyle/>
              <a:p>
                <a:r>
                  <a:rPr lang="en-US" b="1" dirty="0" smtClean="0">
                    <a:solidFill>
                      <a:schemeClr val="accent1">
                        <a:lumMod val="75000"/>
                      </a:schemeClr>
                    </a:solidFill>
                  </a:rPr>
                  <a:t>KERNEL</a:t>
                </a:r>
                <a:endParaRPr lang="en-US" b="1" dirty="0">
                  <a:solidFill>
                    <a:schemeClr val="accent1">
                      <a:lumMod val="75000"/>
                    </a:schemeClr>
                  </a:solidFill>
                </a:endParaRPr>
              </a:p>
            </p:txBody>
          </p:sp>
        </p:grpSp>
      </p:grpSp>
      <p:graphicFrame>
        <p:nvGraphicFramePr>
          <p:cNvPr id="61" name="Content Placeholder 8"/>
          <p:cNvGraphicFramePr>
            <a:graphicFrameLocks noGrp="1"/>
          </p:cNvGraphicFramePr>
          <p:nvPr>
            <p:ph idx="1"/>
            <p:extLst>
              <p:ext uri="{D42A27DB-BD31-4B8C-83A1-F6EECF244321}">
                <p14:modId xmlns:p14="http://schemas.microsoft.com/office/powerpoint/2010/main" val="3700733446"/>
              </p:ext>
            </p:extLst>
          </p:nvPr>
        </p:nvGraphicFramePr>
        <p:xfrm>
          <a:off x="4334653" y="1425526"/>
          <a:ext cx="4809347" cy="4752386"/>
        </p:xfrm>
        <a:graphic>
          <a:graphicData uri="http://schemas.openxmlformats.org/drawingml/2006/chart">
            <c:chart xmlns:c="http://schemas.openxmlformats.org/drawingml/2006/chart" xmlns:r="http://schemas.openxmlformats.org/officeDocument/2006/relationships" r:id="rId3"/>
          </a:graphicData>
        </a:graphic>
      </p:graphicFrame>
      <p:cxnSp>
        <p:nvCxnSpPr>
          <p:cNvPr id="63" name="Straight Arrow Connector 62"/>
          <p:cNvCxnSpPr/>
          <p:nvPr/>
        </p:nvCxnSpPr>
        <p:spPr>
          <a:xfrm flipH="1">
            <a:off x="4582774" y="3845720"/>
            <a:ext cx="1108523" cy="1166547"/>
          </a:xfrm>
          <a:prstGeom prst="straightConnector1">
            <a:avLst/>
          </a:prstGeom>
          <a:ln w="57150">
            <a:solidFill>
              <a:schemeClr val="accent3">
                <a:lumMod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H="1">
            <a:off x="4718575" y="3998777"/>
            <a:ext cx="972722" cy="1974335"/>
          </a:xfrm>
          <a:prstGeom prst="straightConnector1">
            <a:avLst/>
          </a:prstGeom>
          <a:ln w="57150">
            <a:solidFill>
              <a:srgbClr val="0070C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H="1">
            <a:off x="4582774" y="3371213"/>
            <a:ext cx="1108523" cy="275534"/>
          </a:xfrm>
          <a:prstGeom prst="straightConnector1">
            <a:avLst/>
          </a:prstGeom>
          <a:ln w="57150">
            <a:solidFill>
              <a:schemeClr val="accent3">
                <a:lumMod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endCxn id="68" idx="2"/>
          </p:cNvCxnSpPr>
          <p:nvPr/>
        </p:nvCxnSpPr>
        <p:spPr>
          <a:xfrm flipH="1">
            <a:off x="4283180" y="2322498"/>
            <a:ext cx="2408445" cy="237811"/>
          </a:xfrm>
          <a:prstGeom prst="straightConnector1">
            <a:avLst/>
          </a:prstGeom>
          <a:ln w="57150">
            <a:solidFill>
              <a:srgbClr val="FF66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 name="Right Bracket 2"/>
          <p:cNvSpPr/>
          <p:nvPr/>
        </p:nvSpPr>
        <p:spPr>
          <a:xfrm>
            <a:off x="4582774" y="5842000"/>
            <a:ext cx="135801" cy="514350"/>
          </a:xfrm>
          <a:prstGeom prst="rightBracket">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Right Bracket 7"/>
          <p:cNvSpPr/>
          <p:nvPr/>
        </p:nvSpPr>
        <p:spPr>
          <a:xfrm>
            <a:off x="4334653" y="4470400"/>
            <a:ext cx="168193" cy="1371600"/>
          </a:xfrm>
          <a:prstGeom prst="rightBracket">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Right Bracket 66"/>
          <p:cNvSpPr/>
          <p:nvPr/>
        </p:nvSpPr>
        <p:spPr>
          <a:xfrm>
            <a:off x="4334653" y="3137220"/>
            <a:ext cx="168193" cy="935208"/>
          </a:xfrm>
          <a:prstGeom prst="rightBracket">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8" name="Right Bracket 67"/>
          <p:cNvSpPr/>
          <p:nvPr/>
        </p:nvSpPr>
        <p:spPr>
          <a:xfrm>
            <a:off x="4114987" y="1983398"/>
            <a:ext cx="168193" cy="1153822"/>
          </a:xfrm>
          <a:prstGeom prst="rightBracket">
            <a:avLst/>
          </a:prstGeom>
          <a:ln>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2" name="Title 1"/>
          <p:cNvSpPr>
            <a:spLocks noGrp="1"/>
          </p:cNvSpPr>
          <p:nvPr>
            <p:ph type="title"/>
          </p:nvPr>
        </p:nvSpPr>
        <p:spPr>
          <a:xfrm>
            <a:off x="539980" y="42530"/>
            <a:ext cx="8229600" cy="1143000"/>
          </a:xfrm>
        </p:spPr>
        <p:txBody>
          <a:bodyPr>
            <a:normAutofit/>
          </a:bodyPr>
          <a:lstStyle/>
          <a:p>
            <a:r>
              <a:rPr lang="en-US" sz="3600" b="1" dirty="0">
                <a:solidFill>
                  <a:srgbClr val="C00000"/>
                </a:solidFill>
                <a:effectLst>
                  <a:outerShdw blurRad="38100" dist="38100" dir="2700000" algn="tl">
                    <a:srgbClr val="C0C0C0"/>
                  </a:outerShdw>
                </a:effectLst>
                <a:ea typeface="黑体" pitchFamily="49" charset="-122"/>
              </a:rPr>
              <a:t>Latency </a:t>
            </a:r>
            <a:r>
              <a:rPr lang="en-US" sz="3600" b="1" dirty="0" smtClean="0">
                <a:solidFill>
                  <a:srgbClr val="C00000"/>
                </a:solidFill>
                <a:effectLst>
                  <a:outerShdw blurRad="38100" dist="38100" dir="2700000" algn="tl">
                    <a:srgbClr val="C0C0C0"/>
                  </a:outerShdw>
                </a:effectLst>
                <a:ea typeface="黑体" pitchFamily="49" charset="-122"/>
              </a:rPr>
              <a:t>Observed at the Positions </a:t>
            </a:r>
            <a:endParaRPr lang="en-US" sz="3600" b="1" dirty="0">
              <a:solidFill>
                <a:srgbClr val="C00000"/>
              </a:solidFill>
              <a:effectLst>
                <a:outerShdw blurRad="38100" dist="38100" dir="2700000" algn="tl">
                  <a:srgbClr val="C0C0C0"/>
                </a:outerShdw>
              </a:effectLst>
              <a:ea typeface="黑体" pitchFamily="49" charset="-122"/>
            </a:endParaRPr>
          </a:p>
        </p:txBody>
      </p:sp>
    </p:spTree>
    <p:extLst>
      <p:ext uri="{BB962C8B-B14F-4D97-AF65-F5344CB8AC3E}">
        <p14:creationId xmlns:p14="http://schemas.microsoft.com/office/powerpoint/2010/main" val="770148981"/>
      </p:ext>
    </p:extLst>
  </p:cSld>
  <p:clrMapOvr>
    <a:masterClrMapping/>
  </p:clrMapOvr>
  <mc:AlternateContent xmlns:mc="http://schemas.openxmlformats.org/markup-compatibility/2006">
    <mc:Choice xmlns:p14="http://schemas.microsoft.com/office/powerpoint/2010/main" Requires="p14">
      <p:transition spd="slow" p14:dur="2000" advTm="104100"/>
    </mc:Choice>
    <mc:Fallback>
      <p:transition spd="slow" advTm="1041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64"/>
                                        </p:tgtEl>
                                        <p:attrNameLst>
                                          <p:attrName>style.visibility</p:attrName>
                                        </p:attrNameLst>
                                      </p:cBhvr>
                                      <p:to>
                                        <p:strVal val="visible"/>
                                      </p:to>
                                    </p:set>
                                    <p:animEffect transition="in" filter="fade">
                                      <p:cBhvr>
                                        <p:cTn id="10" dur="500"/>
                                        <p:tgtEl>
                                          <p:spTgt spid="64"/>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par>
                                <p:cTn id="15" presetID="10" presetClass="entr" presetSubtype="0" fill="hold" nodeType="with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fade">
                                      <p:cBhvr>
                                        <p:cTn id="17" dur="500"/>
                                        <p:tgtEl>
                                          <p:spTgt spid="6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7"/>
                                        </p:tgtEl>
                                        <p:attrNameLst>
                                          <p:attrName>style.visibility</p:attrName>
                                        </p:attrNameLst>
                                      </p:cBhvr>
                                      <p:to>
                                        <p:strVal val="visible"/>
                                      </p:to>
                                    </p:set>
                                    <p:animEffect transition="in" filter="fade">
                                      <p:cBhvr>
                                        <p:cTn id="22" dur="500"/>
                                        <p:tgtEl>
                                          <p:spTgt spid="67"/>
                                        </p:tgtEl>
                                      </p:cBhvr>
                                    </p:animEffect>
                                  </p:childTnLst>
                                </p:cTn>
                              </p:par>
                              <p:par>
                                <p:cTn id="23" presetID="10" presetClass="entr" presetSubtype="0" fill="hold" nodeType="withEffect">
                                  <p:stCondLst>
                                    <p:cond delay="0"/>
                                  </p:stCondLst>
                                  <p:childTnLst>
                                    <p:set>
                                      <p:cBhvr>
                                        <p:cTn id="24" dur="1" fill="hold">
                                          <p:stCondLst>
                                            <p:cond delay="0"/>
                                          </p:stCondLst>
                                        </p:cTn>
                                        <p:tgtEl>
                                          <p:spTgt spid="65"/>
                                        </p:tgtEl>
                                        <p:attrNameLst>
                                          <p:attrName>style.visibility</p:attrName>
                                        </p:attrNameLst>
                                      </p:cBhvr>
                                      <p:to>
                                        <p:strVal val="visible"/>
                                      </p:to>
                                    </p:set>
                                    <p:animEffect transition="in" filter="fade">
                                      <p:cBhvr>
                                        <p:cTn id="25" dur="500"/>
                                        <p:tgtEl>
                                          <p:spTgt spid="6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8"/>
                                        </p:tgtEl>
                                        <p:attrNameLst>
                                          <p:attrName>style.visibility</p:attrName>
                                        </p:attrNameLst>
                                      </p:cBhvr>
                                      <p:to>
                                        <p:strVal val="visible"/>
                                      </p:to>
                                    </p:set>
                                    <p:animEffect transition="in" filter="fade">
                                      <p:cBhvr>
                                        <p:cTn id="30" dur="500"/>
                                        <p:tgtEl>
                                          <p:spTgt spid="68"/>
                                        </p:tgtEl>
                                      </p:cBhvr>
                                    </p:animEffect>
                                  </p:childTnLst>
                                </p:cTn>
                              </p:par>
                              <p:par>
                                <p:cTn id="31" presetID="10" presetClass="entr" presetSubtype="0" fill="hold" nodeType="withEffect">
                                  <p:stCondLst>
                                    <p:cond delay="0"/>
                                  </p:stCondLst>
                                  <p:childTnLst>
                                    <p:set>
                                      <p:cBhvr>
                                        <p:cTn id="32" dur="1" fill="hold">
                                          <p:stCondLst>
                                            <p:cond delay="0"/>
                                          </p:stCondLst>
                                        </p:cTn>
                                        <p:tgtEl>
                                          <p:spTgt spid="66"/>
                                        </p:tgtEl>
                                        <p:attrNameLst>
                                          <p:attrName>style.visibility</p:attrName>
                                        </p:attrNameLst>
                                      </p:cBhvr>
                                      <p:to>
                                        <p:strVal val="visible"/>
                                      </p:to>
                                    </p:set>
                                    <p:animEffect transition="in" filter="fade">
                                      <p:cBhvr>
                                        <p:cTn id="33"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67" grpId="0" animBg="1"/>
      <p:bldP spid="6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solidFill>
                  <a:srgbClr val="C00000"/>
                </a:solidFill>
                <a:effectLst>
                  <a:outerShdw blurRad="38100" dist="38100" dir="2700000" algn="tl">
                    <a:srgbClr val="C0C0C0"/>
                  </a:outerShdw>
                </a:effectLst>
                <a:ea typeface="黑体" pitchFamily="49" charset="-122"/>
              </a:rPr>
              <a:t>CPU Utilization Corresponding to  </a:t>
            </a:r>
            <a:r>
              <a:rPr lang="en-US" sz="3200" b="1" dirty="0">
                <a:solidFill>
                  <a:srgbClr val="C00000"/>
                </a:solidFill>
                <a:effectLst>
                  <a:outerShdw blurRad="38100" dist="38100" dir="2700000" algn="tl">
                    <a:srgbClr val="C0C0C0"/>
                  </a:outerShdw>
                </a:effectLst>
                <a:ea typeface="黑体" pitchFamily="49" charset="-122"/>
              </a:rPr>
              <a:t>the Positions </a:t>
            </a:r>
          </a:p>
        </p:txBody>
      </p:sp>
      <p:sp>
        <p:nvSpPr>
          <p:cNvPr id="5" name="Slide Number Placeholder 4"/>
          <p:cNvSpPr>
            <a:spLocks noGrp="1"/>
          </p:cNvSpPr>
          <p:nvPr>
            <p:ph type="sldNum" sz="quarter" idx="12"/>
          </p:nvPr>
        </p:nvSpPr>
        <p:spPr/>
        <p:txBody>
          <a:bodyPr/>
          <a:lstStyle/>
          <a:p>
            <a:fld id="{033AD811-76AB-6C4F-BCF3-F02CE4C0135F}" type="slidenum">
              <a:rPr lang="en-US" smtClean="0"/>
              <a:t>13</a:t>
            </a:fld>
            <a:endParaRPr lang="en-US"/>
          </a:p>
        </p:txBody>
      </p:sp>
      <p:graphicFrame>
        <p:nvGraphicFramePr>
          <p:cNvPr id="7" name="Chart 6"/>
          <p:cNvGraphicFramePr>
            <a:graphicFrameLocks/>
          </p:cNvGraphicFramePr>
          <p:nvPr>
            <p:extLst>
              <p:ext uri="{D42A27DB-BD31-4B8C-83A1-F6EECF244321}">
                <p14:modId xmlns:p14="http://schemas.microsoft.com/office/powerpoint/2010/main" val="2590644739"/>
              </p:ext>
            </p:extLst>
          </p:nvPr>
        </p:nvGraphicFramePr>
        <p:xfrm>
          <a:off x="475549" y="1236343"/>
          <a:ext cx="3798001"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p:cNvGraphicFramePr>
          <p:nvPr>
            <p:extLst>
              <p:ext uri="{D42A27DB-BD31-4B8C-83A1-F6EECF244321}">
                <p14:modId xmlns:p14="http://schemas.microsoft.com/office/powerpoint/2010/main" val="1514959241"/>
              </p:ext>
            </p:extLst>
          </p:nvPr>
        </p:nvGraphicFramePr>
        <p:xfrm>
          <a:off x="4785924" y="1235075"/>
          <a:ext cx="3680366"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p:cNvGraphicFramePr>
            <a:graphicFrameLocks/>
          </p:cNvGraphicFramePr>
          <p:nvPr>
            <p:extLst>
              <p:ext uri="{D42A27DB-BD31-4B8C-83A1-F6EECF244321}">
                <p14:modId xmlns:p14="http://schemas.microsoft.com/office/powerpoint/2010/main" val="1257018155"/>
              </p:ext>
            </p:extLst>
          </p:nvPr>
        </p:nvGraphicFramePr>
        <p:xfrm>
          <a:off x="575910" y="3978275"/>
          <a:ext cx="381635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Chart 9"/>
          <p:cNvGraphicFramePr>
            <a:graphicFrameLocks/>
          </p:cNvGraphicFramePr>
          <p:nvPr>
            <p:extLst>
              <p:ext uri="{D42A27DB-BD31-4B8C-83A1-F6EECF244321}">
                <p14:modId xmlns:p14="http://schemas.microsoft.com/office/powerpoint/2010/main" val="3586039332"/>
              </p:ext>
            </p:extLst>
          </p:nvPr>
        </p:nvGraphicFramePr>
        <p:xfrm>
          <a:off x="4785924" y="3978275"/>
          <a:ext cx="3680366" cy="27432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875418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457"/>
            <a:ext cx="8229600" cy="597232"/>
          </a:xfrm>
        </p:spPr>
        <p:txBody>
          <a:bodyPr>
            <a:noAutofit/>
          </a:bodyPr>
          <a:lstStyle/>
          <a:p>
            <a:r>
              <a:rPr lang="en-US" sz="3600" b="1" dirty="0" smtClean="0">
                <a:solidFill>
                  <a:srgbClr val="C00000"/>
                </a:solidFill>
                <a:effectLst>
                  <a:outerShdw blurRad="38100" dist="38100" dir="2700000" algn="tl">
                    <a:srgbClr val="C0C0C0"/>
                  </a:outerShdw>
                </a:effectLst>
                <a:ea typeface="黑体" pitchFamily="49" charset="-122"/>
              </a:rPr>
              <a:t>Hippos’ Position in the Network Stack</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B3E3468B-7D83-F14D-AB7B-FF71690DF428}" type="slidenum">
              <a:rPr lang="en-US" smtClean="0"/>
              <a:t>14</a:t>
            </a:fld>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4102" y="616689"/>
            <a:ext cx="4749874" cy="630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Arrow Connector 5"/>
          <p:cNvCxnSpPr/>
          <p:nvPr/>
        </p:nvCxnSpPr>
        <p:spPr>
          <a:xfrm flipV="1">
            <a:off x="3742661" y="4699592"/>
            <a:ext cx="0" cy="1097280"/>
          </a:xfrm>
          <a:prstGeom prst="straightConnector1">
            <a:avLst/>
          </a:prstGeom>
          <a:ln w="57150">
            <a:solidFill>
              <a:srgbClr val="FF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a:off x="5720316" y="5346642"/>
            <a:ext cx="0" cy="457200"/>
          </a:xfrm>
          <a:prstGeom prst="straightConnector1">
            <a:avLst/>
          </a:prstGeom>
          <a:ln w="57150">
            <a:solidFill>
              <a:srgbClr val="FF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a:off x="5103628" y="5205702"/>
            <a:ext cx="365760" cy="0"/>
          </a:xfrm>
          <a:prstGeom prst="straightConnector1">
            <a:avLst/>
          </a:prstGeom>
          <a:ln w="57150">
            <a:solidFill>
              <a:srgbClr val="FF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a:off x="4040372" y="4699592"/>
            <a:ext cx="0" cy="457200"/>
          </a:xfrm>
          <a:prstGeom prst="straightConnector1">
            <a:avLst/>
          </a:prstGeom>
          <a:ln w="57150">
            <a:solidFill>
              <a:srgbClr val="FF0000"/>
            </a:solidFill>
            <a:prstDash val="sysDash"/>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4063970" y="5134366"/>
            <a:ext cx="1019338" cy="338554"/>
          </a:xfrm>
          <a:prstGeom prst="rect">
            <a:avLst/>
          </a:prstGeom>
          <a:solidFill>
            <a:schemeClr val="bg1"/>
          </a:solidFill>
        </p:spPr>
        <p:txBody>
          <a:bodyPr wrap="square" rtlCol="0">
            <a:spAutoFit/>
          </a:bodyPr>
          <a:lstStyle/>
          <a:p>
            <a:r>
              <a:rPr lang="en-US" sz="1600" dirty="0" smtClean="0"/>
              <a:t>KV Cache</a:t>
            </a:r>
            <a:endParaRPr lang="en-US" sz="1600" dirty="0"/>
          </a:p>
        </p:txBody>
      </p:sp>
      <p:sp>
        <p:nvSpPr>
          <p:cNvPr id="33" name="TextBox 32"/>
          <p:cNvSpPr txBox="1"/>
          <p:nvPr/>
        </p:nvSpPr>
        <p:spPr>
          <a:xfrm>
            <a:off x="4020052" y="5156792"/>
            <a:ext cx="1019338" cy="338554"/>
          </a:xfrm>
          <a:prstGeom prst="rect">
            <a:avLst/>
          </a:prstGeom>
          <a:solidFill>
            <a:schemeClr val="bg1"/>
          </a:solidFill>
          <a:ln w="28575">
            <a:solidFill>
              <a:srgbClr val="FF0000"/>
            </a:solidFill>
          </a:ln>
        </p:spPr>
        <p:txBody>
          <a:bodyPr wrap="square" rtlCol="0">
            <a:spAutoFit/>
          </a:bodyPr>
          <a:lstStyle/>
          <a:p>
            <a:r>
              <a:rPr lang="en-US" sz="1600" b="1" dirty="0" smtClean="0">
                <a:solidFill>
                  <a:srgbClr val="FF0000"/>
                </a:solidFill>
              </a:rPr>
              <a:t>KV Cache</a:t>
            </a:r>
            <a:endParaRPr lang="en-US" sz="1600" b="1" dirty="0">
              <a:solidFill>
                <a:srgbClr val="FF0000"/>
              </a:solidFill>
            </a:endParaRPr>
          </a:p>
        </p:txBody>
      </p:sp>
      <p:cxnSp>
        <p:nvCxnSpPr>
          <p:cNvPr id="51" name="Straight Arrow Connector 50"/>
          <p:cNvCxnSpPr/>
          <p:nvPr/>
        </p:nvCxnSpPr>
        <p:spPr>
          <a:xfrm>
            <a:off x="5623041" y="1122519"/>
            <a:ext cx="0" cy="1013992"/>
          </a:xfrm>
          <a:prstGeom prst="straightConnector1">
            <a:avLst/>
          </a:prstGeom>
          <a:ln w="57150">
            <a:solidFill>
              <a:srgbClr val="00B050"/>
            </a:solidFill>
            <a:tailEnd type="arrow"/>
          </a:ln>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p:nvPr/>
        </p:nvCxnSpPr>
        <p:spPr>
          <a:xfrm flipV="1">
            <a:off x="3567563" y="4727967"/>
            <a:ext cx="0" cy="1097280"/>
          </a:xfrm>
          <a:prstGeom prst="straightConnector1">
            <a:avLst/>
          </a:prstGeom>
          <a:ln w="69850">
            <a:solidFill>
              <a:srgbClr val="00B050"/>
            </a:solidFill>
            <a:tailEnd type="arrow"/>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p:nvPr/>
        </p:nvCxnSpPr>
        <p:spPr>
          <a:xfrm flipV="1">
            <a:off x="3749902" y="3556503"/>
            <a:ext cx="0" cy="640080"/>
          </a:xfrm>
          <a:prstGeom prst="straightConnector1">
            <a:avLst/>
          </a:prstGeom>
          <a:ln w="63500">
            <a:solidFill>
              <a:srgbClr val="00B050"/>
            </a:solidFill>
            <a:tailEnd type="arrow"/>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flipV="1">
            <a:off x="3757142" y="1127761"/>
            <a:ext cx="0" cy="1005840"/>
          </a:xfrm>
          <a:prstGeom prst="straightConnector1">
            <a:avLst/>
          </a:prstGeom>
          <a:ln w="57150">
            <a:solidFill>
              <a:srgbClr val="00B050"/>
            </a:solidFill>
            <a:tailEnd type="arrow"/>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p:nvPr/>
        </p:nvCxnSpPr>
        <p:spPr>
          <a:xfrm flipV="1">
            <a:off x="3757142" y="2470174"/>
            <a:ext cx="0" cy="731520"/>
          </a:xfrm>
          <a:prstGeom prst="straightConnector1">
            <a:avLst/>
          </a:prstGeom>
          <a:ln w="57150">
            <a:solidFill>
              <a:srgbClr val="00B050"/>
            </a:solidFill>
            <a:tailEnd type="arrow"/>
          </a:ln>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a:off x="5642951" y="2550579"/>
            <a:ext cx="0" cy="646481"/>
          </a:xfrm>
          <a:prstGeom prst="straightConnector1">
            <a:avLst/>
          </a:prstGeom>
          <a:ln w="57150">
            <a:solidFill>
              <a:srgbClr val="00B050"/>
            </a:soli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5701316" y="3556503"/>
            <a:ext cx="0" cy="646481"/>
          </a:xfrm>
          <a:prstGeom prst="straightConnector1">
            <a:avLst/>
          </a:prstGeom>
          <a:ln w="57150">
            <a:solidFill>
              <a:srgbClr val="00B050"/>
            </a:solidFill>
            <a:tailEnd type="arrow"/>
          </a:ln>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p:nvPr/>
        </p:nvCxnSpPr>
        <p:spPr>
          <a:xfrm>
            <a:off x="5662406" y="4462307"/>
            <a:ext cx="0" cy="646481"/>
          </a:xfrm>
          <a:prstGeom prst="straightConnector1">
            <a:avLst/>
          </a:prstGeom>
          <a:ln w="57150">
            <a:solidFill>
              <a:srgbClr val="00B050"/>
            </a:solidFill>
            <a:tailEnd type="arrow"/>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p:nvPr/>
        </p:nvCxnSpPr>
        <p:spPr>
          <a:xfrm>
            <a:off x="5934781" y="5346642"/>
            <a:ext cx="0" cy="548640"/>
          </a:xfrm>
          <a:prstGeom prst="straightConnector1">
            <a:avLst/>
          </a:prstGeom>
          <a:ln w="57150">
            <a:solidFill>
              <a:srgbClr val="00B050"/>
            </a:solidFill>
            <a:tailEnd type="arrow"/>
          </a:ln>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p:nvPr/>
        </p:nvCxnSpPr>
        <p:spPr>
          <a:xfrm>
            <a:off x="4360678" y="6721475"/>
            <a:ext cx="822960" cy="0"/>
          </a:xfrm>
          <a:prstGeom prst="straightConnector1">
            <a:avLst/>
          </a:prstGeom>
          <a:ln w="28575">
            <a:solidFill>
              <a:srgbClr val="FF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62" name="Straight Arrow Connector 61"/>
          <p:cNvCxnSpPr/>
          <p:nvPr/>
        </p:nvCxnSpPr>
        <p:spPr>
          <a:xfrm>
            <a:off x="2367566" y="6728920"/>
            <a:ext cx="822960" cy="0"/>
          </a:xfrm>
          <a:prstGeom prst="straightConnector1">
            <a:avLst/>
          </a:prstGeom>
          <a:ln w="28575">
            <a:solidFill>
              <a:srgbClr val="00B050"/>
            </a:solidFill>
            <a:tailEnd type="arrow"/>
          </a:ln>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3391382" y="4416587"/>
            <a:ext cx="718308" cy="293923"/>
          </a:xfrm>
          <a:prstGeom prst="rect">
            <a:avLst/>
          </a:prstGeom>
          <a:noFill/>
          <a:ln w="317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4478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500"/>
                                        <p:tgtEl>
                                          <p:spTgt spid="61"/>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fade">
                                      <p:cBhvr>
                                        <p:cTn id="15" dur="500"/>
                                        <p:tgtEl>
                                          <p:spTgt spid="31"/>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500"/>
                                        <p:tgtEl>
                                          <p:spTgt spid="2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fade">
                                      <p:cBhvr>
                                        <p:cTn id="29" dur="500"/>
                                        <p:tgtEl>
                                          <p:spTgt spid="2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53"/>
                                        </p:tgtEl>
                                        <p:attrNameLst>
                                          <p:attrName>style.visibility</p:attrName>
                                        </p:attrNameLst>
                                      </p:cBhvr>
                                      <p:to>
                                        <p:strVal val="visible"/>
                                      </p:to>
                                    </p:set>
                                    <p:animEffect transition="in" filter="fade">
                                      <p:cBhvr>
                                        <p:cTn id="34" dur="500"/>
                                        <p:tgtEl>
                                          <p:spTgt spid="53"/>
                                        </p:tgtEl>
                                      </p:cBhvr>
                                    </p:animEffect>
                                  </p:childTnLst>
                                </p:cTn>
                              </p:par>
                            </p:childTnLst>
                          </p:cTn>
                        </p:par>
                        <p:par>
                          <p:cTn id="35" fill="hold">
                            <p:stCondLst>
                              <p:cond delay="500"/>
                            </p:stCondLst>
                            <p:childTnLst>
                              <p:par>
                                <p:cTn id="36" presetID="10" presetClass="entr" presetSubtype="0" fill="hold" nodeType="afterEffect">
                                  <p:stCondLst>
                                    <p:cond delay="0"/>
                                  </p:stCondLst>
                                  <p:childTnLst>
                                    <p:set>
                                      <p:cBhvr>
                                        <p:cTn id="37" dur="1" fill="hold">
                                          <p:stCondLst>
                                            <p:cond delay="0"/>
                                          </p:stCondLst>
                                        </p:cTn>
                                        <p:tgtEl>
                                          <p:spTgt spid="62"/>
                                        </p:tgtEl>
                                        <p:attrNameLst>
                                          <p:attrName>style.visibility</p:attrName>
                                        </p:attrNameLst>
                                      </p:cBhvr>
                                      <p:to>
                                        <p:strVal val="visible"/>
                                      </p:to>
                                    </p:set>
                                    <p:animEffect transition="in" filter="fade">
                                      <p:cBhvr>
                                        <p:cTn id="38" dur="500"/>
                                        <p:tgtEl>
                                          <p:spTgt spid="62"/>
                                        </p:tgtEl>
                                      </p:cBhvr>
                                    </p:animEffect>
                                  </p:childTnLst>
                                </p:cTn>
                              </p:par>
                            </p:childTnLst>
                          </p:cTn>
                        </p:par>
                        <p:par>
                          <p:cTn id="39" fill="hold">
                            <p:stCondLst>
                              <p:cond delay="1000"/>
                            </p:stCondLst>
                            <p:childTnLst>
                              <p:par>
                                <p:cTn id="40" presetID="10" presetClass="entr" presetSubtype="0" fill="hold" nodeType="afterEffect">
                                  <p:stCondLst>
                                    <p:cond delay="0"/>
                                  </p:stCondLst>
                                  <p:childTnLst>
                                    <p:set>
                                      <p:cBhvr>
                                        <p:cTn id="41" dur="1" fill="hold">
                                          <p:stCondLst>
                                            <p:cond delay="0"/>
                                          </p:stCondLst>
                                        </p:cTn>
                                        <p:tgtEl>
                                          <p:spTgt spid="54"/>
                                        </p:tgtEl>
                                        <p:attrNameLst>
                                          <p:attrName>style.visibility</p:attrName>
                                        </p:attrNameLst>
                                      </p:cBhvr>
                                      <p:to>
                                        <p:strVal val="visible"/>
                                      </p:to>
                                    </p:set>
                                    <p:animEffect transition="in" filter="fade">
                                      <p:cBhvr>
                                        <p:cTn id="42" dur="500"/>
                                        <p:tgtEl>
                                          <p:spTgt spid="54"/>
                                        </p:tgtEl>
                                      </p:cBhvr>
                                    </p:animEffect>
                                  </p:childTnLst>
                                </p:cTn>
                              </p:par>
                            </p:childTnLst>
                          </p:cTn>
                        </p:par>
                        <p:par>
                          <p:cTn id="43" fill="hold">
                            <p:stCondLst>
                              <p:cond delay="1500"/>
                            </p:stCondLst>
                            <p:childTnLst>
                              <p:par>
                                <p:cTn id="44" presetID="10" presetClass="entr" presetSubtype="0" fill="hold" nodeType="afterEffect">
                                  <p:stCondLst>
                                    <p:cond delay="0"/>
                                  </p:stCondLst>
                                  <p:childTnLst>
                                    <p:set>
                                      <p:cBhvr>
                                        <p:cTn id="45" dur="1" fill="hold">
                                          <p:stCondLst>
                                            <p:cond delay="0"/>
                                          </p:stCondLst>
                                        </p:cTn>
                                        <p:tgtEl>
                                          <p:spTgt spid="56"/>
                                        </p:tgtEl>
                                        <p:attrNameLst>
                                          <p:attrName>style.visibility</p:attrName>
                                        </p:attrNameLst>
                                      </p:cBhvr>
                                      <p:to>
                                        <p:strVal val="visible"/>
                                      </p:to>
                                    </p:set>
                                    <p:animEffect transition="in" filter="fade">
                                      <p:cBhvr>
                                        <p:cTn id="46" dur="500"/>
                                        <p:tgtEl>
                                          <p:spTgt spid="56"/>
                                        </p:tgtEl>
                                      </p:cBhvr>
                                    </p:animEffect>
                                  </p:childTnLst>
                                </p:cTn>
                              </p:par>
                            </p:childTnLst>
                          </p:cTn>
                        </p:par>
                        <p:par>
                          <p:cTn id="47" fill="hold">
                            <p:stCondLst>
                              <p:cond delay="2000"/>
                            </p:stCondLst>
                            <p:childTnLst>
                              <p:par>
                                <p:cTn id="48" presetID="10" presetClass="entr" presetSubtype="0" fill="hold" nodeType="afterEffect">
                                  <p:stCondLst>
                                    <p:cond delay="0"/>
                                  </p:stCondLst>
                                  <p:childTnLst>
                                    <p:set>
                                      <p:cBhvr>
                                        <p:cTn id="49" dur="1" fill="hold">
                                          <p:stCondLst>
                                            <p:cond delay="0"/>
                                          </p:stCondLst>
                                        </p:cTn>
                                        <p:tgtEl>
                                          <p:spTgt spid="55"/>
                                        </p:tgtEl>
                                        <p:attrNameLst>
                                          <p:attrName>style.visibility</p:attrName>
                                        </p:attrNameLst>
                                      </p:cBhvr>
                                      <p:to>
                                        <p:strVal val="visible"/>
                                      </p:to>
                                    </p:set>
                                    <p:animEffect transition="in" filter="fade">
                                      <p:cBhvr>
                                        <p:cTn id="50" dur="500"/>
                                        <p:tgtEl>
                                          <p:spTgt spid="55"/>
                                        </p:tgtEl>
                                      </p:cBhvr>
                                    </p:animEffect>
                                  </p:childTnLst>
                                </p:cTn>
                              </p:par>
                              <p:par>
                                <p:cTn id="51" presetID="10" presetClass="entr" presetSubtype="0" fill="hold" nodeType="withEffect">
                                  <p:stCondLst>
                                    <p:cond delay="0"/>
                                  </p:stCondLst>
                                  <p:childTnLst>
                                    <p:set>
                                      <p:cBhvr>
                                        <p:cTn id="52" dur="1" fill="hold">
                                          <p:stCondLst>
                                            <p:cond delay="0"/>
                                          </p:stCondLst>
                                        </p:cTn>
                                        <p:tgtEl>
                                          <p:spTgt spid="51"/>
                                        </p:tgtEl>
                                        <p:attrNameLst>
                                          <p:attrName>style.visibility</p:attrName>
                                        </p:attrNameLst>
                                      </p:cBhvr>
                                      <p:to>
                                        <p:strVal val="visible"/>
                                      </p:to>
                                    </p:set>
                                    <p:animEffect transition="in" filter="fade">
                                      <p:cBhvr>
                                        <p:cTn id="53" dur="500"/>
                                        <p:tgtEl>
                                          <p:spTgt spid="51"/>
                                        </p:tgtEl>
                                      </p:cBhvr>
                                    </p:animEffect>
                                  </p:childTnLst>
                                </p:cTn>
                              </p:par>
                            </p:childTnLst>
                          </p:cTn>
                        </p:par>
                        <p:par>
                          <p:cTn id="54" fill="hold">
                            <p:stCondLst>
                              <p:cond delay="2500"/>
                            </p:stCondLst>
                            <p:childTnLst>
                              <p:par>
                                <p:cTn id="55" presetID="10" presetClass="entr" presetSubtype="0" fill="hold" nodeType="afterEffect">
                                  <p:stCondLst>
                                    <p:cond delay="0"/>
                                  </p:stCondLst>
                                  <p:childTnLst>
                                    <p:set>
                                      <p:cBhvr>
                                        <p:cTn id="56" dur="1" fill="hold">
                                          <p:stCondLst>
                                            <p:cond delay="0"/>
                                          </p:stCondLst>
                                        </p:cTn>
                                        <p:tgtEl>
                                          <p:spTgt spid="57"/>
                                        </p:tgtEl>
                                        <p:attrNameLst>
                                          <p:attrName>style.visibility</p:attrName>
                                        </p:attrNameLst>
                                      </p:cBhvr>
                                      <p:to>
                                        <p:strVal val="visible"/>
                                      </p:to>
                                    </p:set>
                                    <p:animEffect transition="in" filter="fade">
                                      <p:cBhvr>
                                        <p:cTn id="57" dur="500"/>
                                        <p:tgtEl>
                                          <p:spTgt spid="57"/>
                                        </p:tgtEl>
                                      </p:cBhvr>
                                    </p:animEffect>
                                  </p:childTnLst>
                                </p:cTn>
                              </p:par>
                            </p:childTnLst>
                          </p:cTn>
                        </p:par>
                        <p:par>
                          <p:cTn id="58" fill="hold">
                            <p:stCondLst>
                              <p:cond delay="3000"/>
                            </p:stCondLst>
                            <p:childTnLst>
                              <p:par>
                                <p:cTn id="59" presetID="10" presetClass="entr" presetSubtype="0" fill="hold" nodeType="afterEffect">
                                  <p:stCondLst>
                                    <p:cond delay="0"/>
                                  </p:stCondLst>
                                  <p:childTnLst>
                                    <p:set>
                                      <p:cBhvr>
                                        <p:cTn id="60" dur="1" fill="hold">
                                          <p:stCondLst>
                                            <p:cond delay="0"/>
                                          </p:stCondLst>
                                        </p:cTn>
                                        <p:tgtEl>
                                          <p:spTgt spid="58"/>
                                        </p:tgtEl>
                                        <p:attrNameLst>
                                          <p:attrName>style.visibility</p:attrName>
                                        </p:attrNameLst>
                                      </p:cBhvr>
                                      <p:to>
                                        <p:strVal val="visible"/>
                                      </p:to>
                                    </p:set>
                                    <p:animEffect transition="in" filter="fade">
                                      <p:cBhvr>
                                        <p:cTn id="61" dur="500"/>
                                        <p:tgtEl>
                                          <p:spTgt spid="58"/>
                                        </p:tgtEl>
                                      </p:cBhvr>
                                    </p:animEffect>
                                  </p:childTnLst>
                                </p:cTn>
                              </p:par>
                            </p:childTnLst>
                          </p:cTn>
                        </p:par>
                        <p:par>
                          <p:cTn id="62" fill="hold">
                            <p:stCondLst>
                              <p:cond delay="3500"/>
                            </p:stCondLst>
                            <p:childTnLst>
                              <p:par>
                                <p:cTn id="63" presetID="10" presetClass="entr" presetSubtype="0" fill="hold" nodeType="afterEffect">
                                  <p:stCondLst>
                                    <p:cond delay="0"/>
                                  </p:stCondLst>
                                  <p:childTnLst>
                                    <p:set>
                                      <p:cBhvr>
                                        <p:cTn id="64" dur="1" fill="hold">
                                          <p:stCondLst>
                                            <p:cond delay="0"/>
                                          </p:stCondLst>
                                        </p:cTn>
                                        <p:tgtEl>
                                          <p:spTgt spid="59"/>
                                        </p:tgtEl>
                                        <p:attrNameLst>
                                          <p:attrName>style.visibility</p:attrName>
                                        </p:attrNameLst>
                                      </p:cBhvr>
                                      <p:to>
                                        <p:strVal val="visible"/>
                                      </p:to>
                                    </p:set>
                                    <p:animEffect transition="in" filter="fade">
                                      <p:cBhvr>
                                        <p:cTn id="65" dur="500"/>
                                        <p:tgtEl>
                                          <p:spTgt spid="59"/>
                                        </p:tgtEl>
                                      </p:cBhvr>
                                    </p:animEffect>
                                  </p:childTnLst>
                                </p:cTn>
                              </p:par>
                            </p:childTnLst>
                          </p:cTn>
                        </p:par>
                        <p:par>
                          <p:cTn id="66" fill="hold">
                            <p:stCondLst>
                              <p:cond delay="4000"/>
                            </p:stCondLst>
                            <p:childTnLst>
                              <p:par>
                                <p:cTn id="67" presetID="10" presetClass="entr" presetSubtype="0" fill="hold" nodeType="afterEffect">
                                  <p:stCondLst>
                                    <p:cond delay="0"/>
                                  </p:stCondLst>
                                  <p:childTnLst>
                                    <p:set>
                                      <p:cBhvr>
                                        <p:cTn id="68" dur="1" fill="hold">
                                          <p:stCondLst>
                                            <p:cond delay="0"/>
                                          </p:stCondLst>
                                        </p:cTn>
                                        <p:tgtEl>
                                          <p:spTgt spid="60"/>
                                        </p:tgtEl>
                                        <p:attrNameLst>
                                          <p:attrName>style.visibility</p:attrName>
                                        </p:attrNameLst>
                                      </p:cBhvr>
                                      <p:to>
                                        <p:strVal val="visible"/>
                                      </p:to>
                                    </p:set>
                                    <p:animEffect transition="in" filter="fade">
                                      <p:cBhvr>
                                        <p:cTn id="69"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384"/>
            <a:ext cx="8229600" cy="1143000"/>
          </a:xfrm>
        </p:spPr>
        <p:txBody>
          <a:bodyPr>
            <a:normAutofit/>
          </a:bodyPr>
          <a:lstStyle/>
          <a:p>
            <a:r>
              <a:rPr lang="en-US" sz="3600" b="1" dirty="0">
                <a:solidFill>
                  <a:srgbClr val="C00000"/>
                </a:solidFill>
                <a:effectLst>
                  <a:outerShdw blurRad="38100" dist="38100" dir="2700000" algn="tl">
                    <a:srgbClr val="C0C0C0"/>
                  </a:outerShdw>
                </a:effectLst>
                <a:ea typeface="黑体" pitchFamily="49" charset="-122"/>
              </a:rPr>
              <a:t>The Logic of Hippos</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B3E3468B-7D83-F14D-AB7B-FF71690DF428}" type="slidenum">
              <a:rPr lang="en-US" smtClean="0"/>
              <a:t>15</a:t>
            </a:fld>
            <a:endParaRPr lang="en-US"/>
          </a:p>
        </p:txBody>
      </p:sp>
      <p:sp>
        <p:nvSpPr>
          <p:cNvPr id="6" name="Rounded Rectangle 5"/>
          <p:cNvSpPr/>
          <p:nvPr/>
        </p:nvSpPr>
        <p:spPr>
          <a:xfrm>
            <a:off x="531496" y="5276655"/>
            <a:ext cx="1955802" cy="647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ETH and Device Driver</a:t>
            </a:r>
            <a:endParaRPr lang="en-US" b="1" dirty="0">
              <a:solidFill>
                <a:srgbClr val="000000"/>
              </a:solidFill>
            </a:endParaRPr>
          </a:p>
        </p:txBody>
      </p:sp>
      <p:sp>
        <p:nvSpPr>
          <p:cNvPr id="7" name="Diamond 6"/>
          <p:cNvSpPr/>
          <p:nvPr/>
        </p:nvSpPr>
        <p:spPr>
          <a:xfrm>
            <a:off x="531496" y="4031218"/>
            <a:ext cx="1955801" cy="609600"/>
          </a:xfrm>
          <a:prstGeom prst="diamond">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err="1" smtClean="0"/>
              <a:t>Netfilter</a:t>
            </a:r>
            <a:endParaRPr lang="en-US" dirty="0"/>
          </a:p>
        </p:txBody>
      </p:sp>
      <p:sp>
        <p:nvSpPr>
          <p:cNvPr id="8" name="Rounded Rectangle 7"/>
          <p:cNvSpPr/>
          <p:nvPr/>
        </p:nvSpPr>
        <p:spPr>
          <a:xfrm>
            <a:off x="531496" y="3085069"/>
            <a:ext cx="1955801" cy="4233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IP Layer</a:t>
            </a:r>
            <a:endParaRPr lang="en-US" b="1" dirty="0">
              <a:solidFill>
                <a:srgbClr val="000000"/>
              </a:solidFill>
            </a:endParaRPr>
          </a:p>
        </p:txBody>
      </p:sp>
      <p:sp>
        <p:nvSpPr>
          <p:cNvPr id="9" name="Rounded Rectangle 8"/>
          <p:cNvSpPr/>
          <p:nvPr/>
        </p:nvSpPr>
        <p:spPr>
          <a:xfrm>
            <a:off x="531496" y="1975935"/>
            <a:ext cx="1894698" cy="4233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TCP Layer</a:t>
            </a:r>
            <a:endParaRPr lang="en-US" b="1" dirty="0">
              <a:solidFill>
                <a:srgbClr val="000000"/>
              </a:solidFill>
            </a:endParaRPr>
          </a:p>
        </p:txBody>
      </p:sp>
      <p:sp>
        <p:nvSpPr>
          <p:cNvPr id="15" name="Diamond 14"/>
          <p:cNvSpPr/>
          <p:nvPr/>
        </p:nvSpPr>
        <p:spPr>
          <a:xfrm>
            <a:off x="5510736" y="4031218"/>
            <a:ext cx="1596498" cy="745066"/>
          </a:xfrm>
          <a:prstGeom prst="diamond">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solidFill>
                  <a:srgbClr val="FF0000"/>
                </a:solidFill>
              </a:rPr>
              <a:t>Reuse</a:t>
            </a:r>
          </a:p>
          <a:p>
            <a:pPr algn="ctr"/>
            <a:r>
              <a:rPr lang="en-US" dirty="0" smtClean="0">
                <a:solidFill>
                  <a:srgbClr val="FF0000"/>
                </a:solidFill>
              </a:rPr>
              <a:t>SKB?</a:t>
            </a:r>
            <a:endParaRPr lang="en-US" dirty="0">
              <a:solidFill>
                <a:srgbClr val="FF0000"/>
              </a:solidFill>
            </a:endParaRPr>
          </a:p>
        </p:txBody>
      </p:sp>
      <p:cxnSp>
        <p:nvCxnSpPr>
          <p:cNvPr id="20" name="Straight Arrow Connector 19"/>
          <p:cNvCxnSpPr>
            <a:stCxn id="6" idx="0"/>
            <a:endCxn id="7" idx="2"/>
          </p:cNvCxnSpPr>
          <p:nvPr/>
        </p:nvCxnSpPr>
        <p:spPr>
          <a:xfrm flipV="1">
            <a:off x="1509397" y="4640818"/>
            <a:ext cx="0" cy="63583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a:stCxn id="7" idx="0"/>
            <a:endCxn id="8" idx="2"/>
          </p:cNvCxnSpPr>
          <p:nvPr/>
        </p:nvCxnSpPr>
        <p:spPr>
          <a:xfrm flipV="1">
            <a:off x="1509397" y="3508402"/>
            <a:ext cx="0" cy="522816"/>
          </a:xfrm>
          <a:prstGeom prst="straightConnector1">
            <a:avLst/>
          </a:prstGeom>
          <a:ln>
            <a:prstDash val="dot"/>
            <a:tailEnd type="arrow"/>
          </a:ln>
        </p:spPr>
        <p:style>
          <a:lnRef idx="2">
            <a:schemeClr val="dk1"/>
          </a:lnRef>
          <a:fillRef idx="0">
            <a:schemeClr val="dk1"/>
          </a:fillRef>
          <a:effectRef idx="1">
            <a:schemeClr val="dk1"/>
          </a:effectRef>
          <a:fontRef idx="minor">
            <a:schemeClr val="tx1"/>
          </a:fontRef>
        </p:style>
      </p:cxnSp>
      <p:cxnSp>
        <p:nvCxnSpPr>
          <p:cNvPr id="23" name="Straight Arrow Connector 22"/>
          <p:cNvCxnSpPr>
            <a:stCxn id="8" idx="0"/>
          </p:cNvCxnSpPr>
          <p:nvPr/>
        </p:nvCxnSpPr>
        <p:spPr>
          <a:xfrm flipH="1" flipV="1">
            <a:off x="1505165" y="2399269"/>
            <a:ext cx="4232" cy="685800"/>
          </a:xfrm>
          <a:prstGeom prst="straightConnector1">
            <a:avLst/>
          </a:prstGeom>
          <a:ln>
            <a:prstDash val="dot"/>
            <a:tailEnd type="arrow"/>
          </a:ln>
        </p:spPr>
        <p:style>
          <a:lnRef idx="2">
            <a:schemeClr val="dk1"/>
          </a:lnRef>
          <a:fillRef idx="0">
            <a:schemeClr val="dk1"/>
          </a:fillRef>
          <a:effectRef idx="1">
            <a:schemeClr val="dk1"/>
          </a:effectRef>
          <a:fontRef idx="minor">
            <a:schemeClr val="tx1"/>
          </a:fontRef>
        </p:style>
      </p:cxnSp>
      <p:sp>
        <p:nvSpPr>
          <p:cNvPr id="29" name="Rectangle 28"/>
          <p:cNvSpPr/>
          <p:nvPr/>
        </p:nvSpPr>
        <p:spPr>
          <a:xfrm>
            <a:off x="4634965" y="2960186"/>
            <a:ext cx="2295520" cy="5926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Hippos’ </a:t>
            </a:r>
            <a:r>
              <a:rPr lang="en-US" dirty="0" err="1" smtClean="0"/>
              <a:t>Hashtable</a:t>
            </a:r>
            <a:endParaRPr lang="en-US" dirty="0"/>
          </a:p>
        </p:txBody>
      </p:sp>
      <p:grpSp>
        <p:nvGrpSpPr>
          <p:cNvPr id="52" name="Group 51"/>
          <p:cNvGrpSpPr/>
          <p:nvPr/>
        </p:nvGrpSpPr>
        <p:grpSpPr>
          <a:xfrm>
            <a:off x="5834329" y="4776284"/>
            <a:ext cx="1307035" cy="1312334"/>
            <a:chOff x="5834329" y="4776284"/>
            <a:chExt cx="1307035" cy="1312334"/>
          </a:xfrm>
        </p:grpSpPr>
        <p:sp>
          <p:nvSpPr>
            <p:cNvPr id="17" name="Rectangle 16"/>
            <p:cNvSpPr/>
            <p:nvPr/>
          </p:nvSpPr>
          <p:spPr>
            <a:xfrm>
              <a:off x="5834329" y="5495952"/>
              <a:ext cx="1307035" cy="592666"/>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solidFill>
                    <a:srgbClr val="FF0000"/>
                  </a:solidFill>
                </a:rPr>
                <a:t>Copy KV to SKB</a:t>
              </a:r>
              <a:endParaRPr lang="en-US" dirty="0">
                <a:solidFill>
                  <a:srgbClr val="FF0000"/>
                </a:solidFill>
              </a:endParaRPr>
            </a:p>
          </p:txBody>
        </p:sp>
        <p:cxnSp>
          <p:nvCxnSpPr>
            <p:cNvPr id="41" name="Straight Arrow Connector 40"/>
            <p:cNvCxnSpPr>
              <a:stCxn id="15" idx="2"/>
            </p:cNvCxnSpPr>
            <p:nvPr/>
          </p:nvCxnSpPr>
          <p:spPr>
            <a:xfrm>
              <a:off x="6308985" y="4776284"/>
              <a:ext cx="0" cy="75114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grpSp>
      <p:grpSp>
        <p:nvGrpSpPr>
          <p:cNvPr id="25" name="Group 24"/>
          <p:cNvGrpSpPr/>
          <p:nvPr/>
        </p:nvGrpSpPr>
        <p:grpSpPr>
          <a:xfrm>
            <a:off x="4207667" y="5210736"/>
            <a:ext cx="1626662" cy="733452"/>
            <a:chOff x="4207667" y="5463651"/>
            <a:chExt cx="1626662" cy="733452"/>
          </a:xfrm>
        </p:grpSpPr>
        <p:sp>
          <p:nvSpPr>
            <p:cNvPr id="16" name="Rectangle 15"/>
            <p:cNvSpPr/>
            <p:nvPr/>
          </p:nvSpPr>
          <p:spPr>
            <a:xfrm>
              <a:off x="4207667" y="5463651"/>
              <a:ext cx="1184799" cy="733452"/>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solidFill>
                    <a:srgbClr val="FF0000"/>
                  </a:solidFill>
                </a:rPr>
                <a:t>Set SKB addresses</a:t>
              </a:r>
              <a:endParaRPr lang="en-US" dirty="0">
                <a:solidFill>
                  <a:srgbClr val="FF0000"/>
                </a:solidFill>
              </a:endParaRPr>
            </a:p>
          </p:txBody>
        </p:sp>
        <p:cxnSp>
          <p:nvCxnSpPr>
            <p:cNvPr id="43" name="Straight Arrow Connector 42"/>
            <p:cNvCxnSpPr>
              <a:stCxn id="17" idx="1"/>
              <a:endCxn id="16" idx="3"/>
            </p:cNvCxnSpPr>
            <p:nvPr/>
          </p:nvCxnSpPr>
          <p:spPr>
            <a:xfrm flipH="1" flipV="1">
              <a:off x="5392466" y="5830377"/>
              <a:ext cx="441863" cy="21482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grpSp>
      <p:grpSp>
        <p:nvGrpSpPr>
          <p:cNvPr id="24" name="Group 23"/>
          <p:cNvGrpSpPr/>
          <p:nvPr/>
        </p:nvGrpSpPr>
        <p:grpSpPr>
          <a:xfrm>
            <a:off x="7107234" y="4098950"/>
            <a:ext cx="1661318" cy="592666"/>
            <a:chOff x="7107234" y="4351865"/>
            <a:chExt cx="1661318" cy="592666"/>
          </a:xfrm>
        </p:grpSpPr>
        <p:sp>
          <p:nvSpPr>
            <p:cNvPr id="18" name="Rectangle 17"/>
            <p:cNvSpPr/>
            <p:nvPr/>
          </p:nvSpPr>
          <p:spPr>
            <a:xfrm>
              <a:off x="7629785" y="4351865"/>
              <a:ext cx="1138767" cy="592666"/>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solidFill>
                    <a:srgbClr val="FF0000"/>
                  </a:solidFill>
                </a:rPr>
                <a:t>SKB Allocator</a:t>
              </a:r>
              <a:endParaRPr lang="en-US" dirty="0">
                <a:solidFill>
                  <a:srgbClr val="FF0000"/>
                </a:solidFill>
              </a:endParaRPr>
            </a:p>
          </p:txBody>
        </p:sp>
        <p:cxnSp>
          <p:nvCxnSpPr>
            <p:cNvPr id="47" name="Straight Arrow Connector 46"/>
            <p:cNvCxnSpPr>
              <a:stCxn id="15" idx="3"/>
              <a:endCxn id="18" idx="1"/>
            </p:cNvCxnSpPr>
            <p:nvPr/>
          </p:nvCxnSpPr>
          <p:spPr>
            <a:xfrm>
              <a:off x="7107234" y="4637211"/>
              <a:ext cx="522551" cy="1098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grpSp>
      <p:cxnSp>
        <p:nvCxnSpPr>
          <p:cNvPr id="49" name="Elbow Connector 48"/>
          <p:cNvCxnSpPr>
            <a:stCxn id="18" idx="2"/>
            <a:endCxn id="17" idx="3"/>
          </p:cNvCxnSpPr>
          <p:nvPr/>
        </p:nvCxnSpPr>
        <p:spPr>
          <a:xfrm rot="5400000">
            <a:off x="7119933" y="4713048"/>
            <a:ext cx="1100669" cy="1057805"/>
          </a:xfrm>
          <a:prstGeom prst="bentConnector2">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grpSp>
        <p:nvGrpSpPr>
          <p:cNvPr id="3" name="Group 2"/>
          <p:cNvGrpSpPr/>
          <p:nvPr/>
        </p:nvGrpSpPr>
        <p:grpSpPr>
          <a:xfrm>
            <a:off x="2487297" y="4327551"/>
            <a:ext cx="1189087" cy="447930"/>
            <a:chOff x="2487297" y="4580466"/>
            <a:chExt cx="1189087" cy="447930"/>
          </a:xfrm>
        </p:grpSpPr>
        <p:cxnSp>
          <p:nvCxnSpPr>
            <p:cNvPr id="33" name="Straight Arrow Connector 32"/>
            <p:cNvCxnSpPr>
              <a:stCxn id="7" idx="3"/>
              <a:endCxn id="14" idx="1"/>
            </p:cNvCxnSpPr>
            <p:nvPr/>
          </p:nvCxnSpPr>
          <p:spPr>
            <a:xfrm flipV="1">
              <a:off x="2487297" y="4580466"/>
              <a:ext cx="1189087" cy="8467"/>
            </a:xfrm>
            <a:prstGeom prst="straightConnector1">
              <a:avLst/>
            </a:prstGeom>
            <a:ln>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55" name="TextBox 54"/>
            <p:cNvSpPr txBox="1"/>
            <p:nvPr/>
          </p:nvSpPr>
          <p:spPr>
            <a:xfrm>
              <a:off x="2487297" y="4659064"/>
              <a:ext cx="1157025" cy="369332"/>
            </a:xfrm>
            <a:prstGeom prst="rect">
              <a:avLst/>
            </a:prstGeom>
            <a:noFill/>
          </p:spPr>
          <p:txBody>
            <a:bodyPr wrap="none" rtlCol="0">
              <a:spAutoFit/>
            </a:bodyPr>
            <a:lstStyle/>
            <a:p>
              <a:r>
                <a:rPr lang="en-US" dirty="0" smtClean="0">
                  <a:solidFill>
                    <a:srgbClr val="FF0000"/>
                  </a:solidFill>
                </a:rPr>
                <a:t>UDP (GET)</a:t>
              </a:r>
              <a:endParaRPr lang="en-US" dirty="0">
                <a:solidFill>
                  <a:srgbClr val="FF0000"/>
                </a:solidFill>
              </a:endParaRPr>
            </a:p>
          </p:txBody>
        </p:sp>
      </p:grpSp>
      <p:sp>
        <p:nvSpPr>
          <p:cNvPr id="56" name="TextBox 55"/>
          <p:cNvSpPr txBox="1"/>
          <p:nvPr/>
        </p:nvSpPr>
        <p:spPr>
          <a:xfrm>
            <a:off x="1566335" y="3622751"/>
            <a:ext cx="1841745" cy="369332"/>
          </a:xfrm>
          <a:prstGeom prst="rect">
            <a:avLst/>
          </a:prstGeom>
          <a:noFill/>
        </p:spPr>
        <p:txBody>
          <a:bodyPr wrap="none" rtlCol="0">
            <a:spAutoFit/>
          </a:bodyPr>
          <a:lstStyle/>
          <a:p>
            <a:r>
              <a:rPr lang="en-US" dirty="0" smtClean="0"/>
              <a:t>TCP (SET/DELETE)</a:t>
            </a:r>
            <a:endParaRPr lang="en-US" dirty="0"/>
          </a:p>
        </p:txBody>
      </p:sp>
      <p:grpSp>
        <p:nvGrpSpPr>
          <p:cNvPr id="10" name="Group 9"/>
          <p:cNvGrpSpPr/>
          <p:nvPr/>
        </p:nvGrpSpPr>
        <p:grpSpPr>
          <a:xfrm>
            <a:off x="3676384" y="3237064"/>
            <a:ext cx="1842448" cy="1386820"/>
            <a:chOff x="3676384" y="3489979"/>
            <a:chExt cx="1842448" cy="1386820"/>
          </a:xfrm>
        </p:grpSpPr>
        <p:sp>
          <p:nvSpPr>
            <p:cNvPr id="14" name="Rectangle 13"/>
            <p:cNvSpPr/>
            <p:nvPr/>
          </p:nvSpPr>
          <p:spPr>
            <a:xfrm>
              <a:off x="3676384" y="4284133"/>
              <a:ext cx="1062565" cy="592666"/>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solidFill>
                    <a:srgbClr val="FF0000"/>
                  </a:solidFill>
                </a:rPr>
                <a:t>Unpack packet</a:t>
              </a:r>
              <a:endParaRPr lang="en-US" dirty="0">
                <a:solidFill>
                  <a:srgbClr val="FF0000"/>
                </a:solidFill>
              </a:endParaRPr>
            </a:p>
          </p:txBody>
        </p:sp>
        <p:cxnSp>
          <p:nvCxnSpPr>
            <p:cNvPr id="35" name="Straight Arrow Connector 34"/>
            <p:cNvCxnSpPr>
              <a:stCxn id="14" idx="0"/>
              <a:endCxn id="29" idx="1"/>
            </p:cNvCxnSpPr>
            <p:nvPr/>
          </p:nvCxnSpPr>
          <p:spPr>
            <a:xfrm flipV="1">
              <a:off x="4207667" y="3489979"/>
              <a:ext cx="427298" cy="794154"/>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4321068" y="3830136"/>
              <a:ext cx="1197764" cy="369332"/>
            </a:xfrm>
            <a:prstGeom prst="rect">
              <a:avLst/>
            </a:prstGeom>
            <a:noFill/>
          </p:spPr>
          <p:txBody>
            <a:bodyPr wrap="none" rtlCol="0">
              <a:spAutoFit/>
            </a:bodyPr>
            <a:lstStyle/>
            <a:p>
              <a:r>
                <a:rPr lang="en-US" dirty="0" smtClean="0">
                  <a:solidFill>
                    <a:srgbClr val="FF0000"/>
                  </a:solidFill>
                </a:rPr>
                <a:t>Obtain key</a:t>
              </a:r>
              <a:endParaRPr lang="en-US" dirty="0">
                <a:solidFill>
                  <a:srgbClr val="FF0000"/>
                </a:solidFill>
              </a:endParaRPr>
            </a:p>
          </p:txBody>
        </p:sp>
      </p:grpSp>
      <p:grpSp>
        <p:nvGrpSpPr>
          <p:cNvPr id="53" name="Group 52"/>
          <p:cNvGrpSpPr/>
          <p:nvPr/>
        </p:nvGrpSpPr>
        <p:grpSpPr>
          <a:xfrm>
            <a:off x="6308985" y="3528537"/>
            <a:ext cx="1551019" cy="479500"/>
            <a:chOff x="6308985" y="3528537"/>
            <a:chExt cx="1551019" cy="479500"/>
          </a:xfrm>
        </p:grpSpPr>
        <p:cxnSp>
          <p:nvCxnSpPr>
            <p:cNvPr id="39" name="Straight Arrow Connector 38"/>
            <p:cNvCxnSpPr>
              <a:endCxn id="15" idx="0"/>
            </p:cNvCxnSpPr>
            <p:nvPr/>
          </p:nvCxnSpPr>
          <p:spPr>
            <a:xfrm>
              <a:off x="6308985" y="3528537"/>
              <a:ext cx="0" cy="478366"/>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59" name="TextBox 58"/>
            <p:cNvSpPr txBox="1"/>
            <p:nvPr/>
          </p:nvSpPr>
          <p:spPr>
            <a:xfrm>
              <a:off x="6354464" y="3638705"/>
              <a:ext cx="1505540" cy="369332"/>
            </a:xfrm>
            <a:prstGeom prst="rect">
              <a:avLst/>
            </a:prstGeom>
            <a:noFill/>
          </p:spPr>
          <p:txBody>
            <a:bodyPr wrap="none" rtlCol="0">
              <a:spAutoFit/>
            </a:bodyPr>
            <a:lstStyle/>
            <a:p>
              <a:r>
                <a:rPr lang="en-US" dirty="0" smtClean="0">
                  <a:solidFill>
                    <a:srgbClr val="FF0000"/>
                  </a:solidFill>
                </a:rPr>
                <a:t>Retrieve &lt;KV&gt;</a:t>
              </a:r>
              <a:endParaRPr lang="en-US" dirty="0">
                <a:solidFill>
                  <a:srgbClr val="FF0000"/>
                </a:solidFill>
              </a:endParaRPr>
            </a:p>
          </p:txBody>
        </p:sp>
      </p:grpSp>
      <p:sp>
        <p:nvSpPr>
          <p:cNvPr id="60" name="TextBox 59"/>
          <p:cNvSpPr txBox="1"/>
          <p:nvPr/>
        </p:nvSpPr>
        <p:spPr>
          <a:xfrm>
            <a:off x="6392936" y="4776284"/>
            <a:ext cx="301660" cy="369332"/>
          </a:xfrm>
          <a:prstGeom prst="rect">
            <a:avLst/>
          </a:prstGeom>
          <a:noFill/>
        </p:spPr>
        <p:txBody>
          <a:bodyPr wrap="none" rtlCol="0">
            <a:spAutoFit/>
          </a:bodyPr>
          <a:lstStyle/>
          <a:p>
            <a:r>
              <a:rPr lang="en-US" dirty="0" smtClean="0">
                <a:solidFill>
                  <a:srgbClr val="FF0000"/>
                </a:solidFill>
              </a:rPr>
              <a:t>Y</a:t>
            </a:r>
            <a:endParaRPr lang="en-US" dirty="0">
              <a:solidFill>
                <a:srgbClr val="FF0000"/>
              </a:solidFill>
            </a:endParaRPr>
          </a:p>
        </p:txBody>
      </p:sp>
      <p:sp>
        <p:nvSpPr>
          <p:cNvPr id="61" name="TextBox 60"/>
          <p:cNvSpPr txBox="1"/>
          <p:nvPr/>
        </p:nvSpPr>
        <p:spPr>
          <a:xfrm>
            <a:off x="7188309" y="4439218"/>
            <a:ext cx="333670" cy="369332"/>
          </a:xfrm>
          <a:prstGeom prst="rect">
            <a:avLst/>
          </a:prstGeom>
          <a:noFill/>
        </p:spPr>
        <p:txBody>
          <a:bodyPr wrap="none" rtlCol="0">
            <a:spAutoFit/>
          </a:bodyPr>
          <a:lstStyle/>
          <a:p>
            <a:r>
              <a:rPr lang="en-US" dirty="0" smtClean="0">
                <a:solidFill>
                  <a:srgbClr val="FF0000"/>
                </a:solidFill>
              </a:rPr>
              <a:t>N</a:t>
            </a:r>
            <a:endParaRPr lang="en-US" dirty="0">
              <a:solidFill>
                <a:srgbClr val="FF0000"/>
              </a:solidFill>
            </a:endParaRPr>
          </a:p>
        </p:txBody>
      </p:sp>
      <p:grpSp>
        <p:nvGrpSpPr>
          <p:cNvPr id="38" name="Group 37"/>
          <p:cNvGrpSpPr/>
          <p:nvPr/>
        </p:nvGrpSpPr>
        <p:grpSpPr>
          <a:xfrm>
            <a:off x="6930485" y="1899967"/>
            <a:ext cx="1576984" cy="1356552"/>
            <a:chOff x="6930485" y="2152882"/>
            <a:chExt cx="1576984" cy="1356552"/>
          </a:xfrm>
        </p:grpSpPr>
        <p:cxnSp>
          <p:nvCxnSpPr>
            <p:cNvPr id="31" name="Straight Arrow Connector 30"/>
            <p:cNvCxnSpPr>
              <a:stCxn id="13" idx="2"/>
              <a:endCxn id="29" idx="3"/>
            </p:cNvCxnSpPr>
            <p:nvPr/>
          </p:nvCxnSpPr>
          <p:spPr>
            <a:xfrm flipH="1">
              <a:off x="6930485" y="2152882"/>
              <a:ext cx="1272096" cy="1356552"/>
            </a:xfrm>
            <a:prstGeom prst="straightConnector1">
              <a:avLst/>
            </a:prstGeom>
            <a:ln>
              <a:prstDash val="dot"/>
              <a:tailEnd type="arrow"/>
            </a:ln>
          </p:spPr>
          <p:style>
            <a:lnRef idx="2">
              <a:schemeClr val="dk1"/>
            </a:lnRef>
            <a:fillRef idx="0">
              <a:schemeClr val="dk1"/>
            </a:fillRef>
            <a:effectRef idx="1">
              <a:schemeClr val="dk1"/>
            </a:effectRef>
            <a:fontRef idx="minor">
              <a:schemeClr val="tx1"/>
            </a:fontRef>
          </p:style>
        </p:cxnSp>
        <p:sp>
          <p:nvSpPr>
            <p:cNvPr id="67" name="TextBox 66"/>
            <p:cNvSpPr txBox="1"/>
            <p:nvPr/>
          </p:nvSpPr>
          <p:spPr>
            <a:xfrm>
              <a:off x="7232761" y="3006753"/>
              <a:ext cx="1274708" cy="369332"/>
            </a:xfrm>
            <a:prstGeom prst="rect">
              <a:avLst/>
            </a:prstGeom>
            <a:noFill/>
          </p:spPr>
          <p:txBody>
            <a:bodyPr wrap="none" rtlCol="0">
              <a:spAutoFit/>
            </a:bodyPr>
            <a:lstStyle/>
            <a:p>
              <a:r>
                <a:rPr lang="en-US" dirty="0" smtClean="0"/>
                <a:t>Store  &lt;KV&gt;</a:t>
              </a:r>
              <a:endParaRPr lang="en-US" dirty="0"/>
            </a:p>
          </p:txBody>
        </p:sp>
      </p:grpSp>
      <p:grpSp>
        <p:nvGrpSpPr>
          <p:cNvPr id="30" name="Group 29"/>
          <p:cNvGrpSpPr/>
          <p:nvPr/>
        </p:nvGrpSpPr>
        <p:grpSpPr>
          <a:xfrm>
            <a:off x="2426194" y="1544975"/>
            <a:ext cx="1609397" cy="646331"/>
            <a:chOff x="2426194" y="1797890"/>
            <a:chExt cx="1609397" cy="646331"/>
          </a:xfrm>
        </p:grpSpPr>
        <p:cxnSp>
          <p:nvCxnSpPr>
            <p:cNvPr id="26" name="Straight Arrow Connector 25"/>
            <p:cNvCxnSpPr>
              <a:stCxn id="9" idx="3"/>
              <a:endCxn id="11" idx="1"/>
            </p:cNvCxnSpPr>
            <p:nvPr/>
          </p:nvCxnSpPr>
          <p:spPr>
            <a:xfrm flipV="1">
              <a:off x="2426194" y="1877821"/>
              <a:ext cx="1609397" cy="562696"/>
            </a:xfrm>
            <a:prstGeom prst="straightConnector1">
              <a:avLst/>
            </a:prstGeom>
            <a:ln>
              <a:prstDash val="dot"/>
              <a:tailEnd type="arrow"/>
            </a:ln>
          </p:spPr>
          <p:style>
            <a:lnRef idx="2">
              <a:schemeClr val="dk1"/>
            </a:lnRef>
            <a:fillRef idx="0">
              <a:schemeClr val="dk1"/>
            </a:fillRef>
            <a:effectRef idx="1">
              <a:schemeClr val="dk1"/>
            </a:effectRef>
            <a:fontRef idx="minor">
              <a:schemeClr val="tx1"/>
            </a:fontRef>
          </p:style>
        </p:cxnSp>
        <p:sp>
          <p:nvSpPr>
            <p:cNvPr id="71" name="TextBox 70"/>
            <p:cNvSpPr txBox="1"/>
            <p:nvPr/>
          </p:nvSpPr>
          <p:spPr>
            <a:xfrm>
              <a:off x="2514885" y="1797890"/>
              <a:ext cx="1416204" cy="646331"/>
            </a:xfrm>
            <a:prstGeom prst="rect">
              <a:avLst/>
            </a:prstGeom>
            <a:noFill/>
          </p:spPr>
          <p:txBody>
            <a:bodyPr wrap="square" rtlCol="0">
              <a:spAutoFit/>
            </a:bodyPr>
            <a:lstStyle/>
            <a:p>
              <a:r>
                <a:rPr lang="en-US" dirty="0" smtClean="0"/>
                <a:t>TCP listening threads</a:t>
              </a:r>
            </a:p>
          </p:txBody>
        </p:sp>
      </p:grpSp>
      <p:grpSp>
        <p:nvGrpSpPr>
          <p:cNvPr id="40" name="Group 39"/>
          <p:cNvGrpSpPr/>
          <p:nvPr/>
        </p:nvGrpSpPr>
        <p:grpSpPr>
          <a:xfrm>
            <a:off x="2346585" y="2224670"/>
            <a:ext cx="2288380" cy="778934"/>
            <a:chOff x="2346585" y="2477585"/>
            <a:chExt cx="2288380" cy="778934"/>
          </a:xfrm>
        </p:grpSpPr>
        <p:cxnSp>
          <p:nvCxnSpPr>
            <p:cNvPr id="12" name="Straight Arrow Connector 11"/>
            <p:cNvCxnSpPr>
              <a:stCxn id="29" idx="1"/>
            </p:cNvCxnSpPr>
            <p:nvPr/>
          </p:nvCxnSpPr>
          <p:spPr>
            <a:xfrm flipH="1" flipV="1">
              <a:off x="2346585" y="2477585"/>
              <a:ext cx="2288380" cy="778934"/>
            </a:xfrm>
            <a:prstGeom prst="straightConnector1">
              <a:avLst/>
            </a:prstGeom>
            <a:ln>
              <a:solidFill>
                <a:srgbClr val="000000"/>
              </a:solidFill>
              <a:prstDash val="dot"/>
              <a:tailEnd type="arrow"/>
            </a:ln>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3110953" y="2736850"/>
              <a:ext cx="1524012" cy="369332"/>
            </a:xfrm>
            <a:prstGeom prst="rect">
              <a:avLst/>
            </a:prstGeom>
            <a:noFill/>
          </p:spPr>
          <p:txBody>
            <a:bodyPr wrap="none" rtlCol="0">
              <a:spAutoFit/>
            </a:bodyPr>
            <a:lstStyle/>
            <a:p>
              <a:r>
                <a:rPr lang="en-US" dirty="0" smtClean="0"/>
                <a:t>Reply to client</a:t>
              </a:r>
              <a:endParaRPr lang="en-US" dirty="0"/>
            </a:p>
          </p:txBody>
        </p:sp>
      </p:grpSp>
      <p:grpSp>
        <p:nvGrpSpPr>
          <p:cNvPr id="28" name="Group 27"/>
          <p:cNvGrpSpPr/>
          <p:nvPr/>
        </p:nvGrpSpPr>
        <p:grpSpPr>
          <a:xfrm>
            <a:off x="2444482" y="5204267"/>
            <a:ext cx="1763185" cy="728715"/>
            <a:chOff x="2444482" y="5457182"/>
            <a:chExt cx="1763185" cy="728715"/>
          </a:xfrm>
        </p:grpSpPr>
        <p:cxnSp>
          <p:nvCxnSpPr>
            <p:cNvPr id="45" name="Straight Arrow Connector 44"/>
            <p:cNvCxnSpPr>
              <a:stCxn id="16" idx="1"/>
              <a:endCxn id="6" idx="3"/>
            </p:cNvCxnSpPr>
            <p:nvPr/>
          </p:nvCxnSpPr>
          <p:spPr>
            <a:xfrm flipH="1">
              <a:off x="2487298" y="5810922"/>
              <a:ext cx="1720369" cy="2304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2444482" y="5457182"/>
              <a:ext cx="1763185" cy="646331"/>
            </a:xfrm>
            <a:prstGeom prst="rect">
              <a:avLst/>
            </a:prstGeom>
            <a:noFill/>
          </p:spPr>
          <p:txBody>
            <a:bodyPr wrap="none" rtlCol="0">
              <a:spAutoFit/>
            </a:bodyPr>
            <a:lstStyle/>
            <a:p>
              <a:r>
                <a:rPr lang="en-US" dirty="0" err="1" smtClean="0">
                  <a:solidFill>
                    <a:srgbClr val="FF0000"/>
                  </a:solidFill>
                </a:rPr>
                <a:t>dev_queue_xmit</a:t>
              </a:r>
              <a:endParaRPr lang="en-US" dirty="0" smtClean="0">
                <a:solidFill>
                  <a:srgbClr val="FF0000"/>
                </a:solidFill>
              </a:endParaRPr>
            </a:p>
            <a:p>
              <a:endParaRPr lang="en-US" dirty="0"/>
            </a:p>
          </p:txBody>
        </p:sp>
        <p:sp>
          <p:nvSpPr>
            <p:cNvPr id="48" name="TextBox 47"/>
            <p:cNvSpPr txBox="1"/>
            <p:nvPr/>
          </p:nvSpPr>
          <p:spPr>
            <a:xfrm>
              <a:off x="2575626" y="5816565"/>
              <a:ext cx="1524012" cy="369332"/>
            </a:xfrm>
            <a:prstGeom prst="rect">
              <a:avLst/>
            </a:prstGeom>
            <a:noFill/>
          </p:spPr>
          <p:txBody>
            <a:bodyPr wrap="none" rtlCol="0">
              <a:spAutoFit/>
            </a:bodyPr>
            <a:lstStyle/>
            <a:p>
              <a:r>
                <a:rPr lang="en-US" dirty="0" smtClean="0">
                  <a:solidFill>
                    <a:srgbClr val="FF0000"/>
                  </a:solidFill>
                </a:rPr>
                <a:t>Reply to client</a:t>
              </a:r>
              <a:endParaRPr lang="en-US" dirty="0">
                <a:solidFill>
                  <a:srgbClr val="FF0000"/>
                </a:solidFill>
              </a:endParaRPr>
            </a:p>
          </p:txBody>
        </p:sp>
      </p:grpSp>
      <p:sp>
        <p:nvSpPr>
          <p:cNvPr id="50" name="Diamond 49"/>
          <p:cNvSpPr/>
          <p:nvPr/>
        </p:nvSpPr>
        <p:spPr>
          <a:xfrm>
            <a:off x="5518832" y="1254351"/>
            <a:ext cx="1294601" cy="741109"/>
          </a:xfrm>
          <a:prstGeom prst="diamond">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Is SET?</a:t>
            </a:r>
            <a:endParaRPr lang="en-US" dirty="0"/>
          </a:p>
        </p:txBody>
      </p:sp>
      <p:grpSp>
        <p:nvGrpSpPr>
          <p:cNvPr id="34" name="Group 33"/>
          <p:cNvGrpSpPr/>
          <p:nvPr/>
        </p:nvGrpSpPr>
        <p:grpSpPr>
          <a:xfrm>
            <a:off x="6607715" y="1164723"/>
            <a:ext cx="2167661" cy="1049941"/>
            <a:chOff x="6607715" y="1417638"/>
            <a:chExt cx="2167661" cy="1049941"/>
          </a:xfrm>
        </p:grpSpPr>
        <p:sp>
          <p:nvSpPr>
            <p:cNvPr id="13" name="Rectangle 12"/>
            <p:cNvSpPr/>
            <p:nvPr/>
          </p:nvSpPr>
          <p:spPr>
            <a:xfrm>
              <a:off x="7629785" y="1560216"/>
              <a:ext cx="1145591" cy="5926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Slab Allocator</a:t>
              </a:r>
              <a:endParaRPr lang="en-US" dirty="0"/>
            </a:p>
          </p:txBody>
        </p:sp>
        <p:cxnSp>
          <p:nvCxnSpPr>
            <p:cNvPr id="27" name="Straight Arrow Connector 26"/>
            <p:cNvCxnSpPr>
              <a:endCxn id="13" idx="1"/>
            </p:cNvCxnSpPr>
            <p:nvPr/>
          </p:nvCxnSpPr>
          <p:spPr>
            <a:xfrm flipV="1">
              <a:off x="6607715" y="1856549"/>
              <a:ext cx="1022070" cy="8468"/>
            </a:xfrm>
            <a:prstGeom prst="straightConnector1">
              <a:avLst/>
            </a:prstGeom>
            <a:ln>
              <a:prstDash val="dot"/>
              <a:tailEnd type="arrow"/>
            </a:ln>
          </p:spPr>
          <p:style>
            <a:lnRef idx="2">
              <a:schemeClr val="dk1"/>
            </a:lnRef>
            <a:fillRef idx="0">
              <a:schemeClr val="dk1"/>
            </a:fillRef>
            <a:effectRef idx="1">
              <a:schemeClr val="dk1"/>
            </a:effectRef>
            <a:fontRef idx="minor">
              <a:schemeClr val="tx1"/>
            </a:fontRef>
          </p:style>
        </p:cxnSp>
        <p:sp>
          <p:nvSpPr>
            <p:cNvPr id="66" name="TextBox 65"/>
            <p:cNvSpPr txBox="1"/>
            <p:nvPr/>
          </p:nvSpPr>
          <p:spPr>
            <a:xfrm>
              <a:off x="6822301" y="1821248"/>
              <a:ext cx="820920" cy="646331"/>
            </a:xfrm>
            <a:prstGeom prst="rect">
              <a:avLst/>
            </a:prstGeom>
            <a:noFill/>
          </p:spPr>
          <p:txBody>
            <a:bodyPr wrap="none" rtlCol="0">
              <a:spAutoFit/>
            </a:bodyPr>
            <a:lstStyle/>
            <a:p>
              <a:r>
                <a:rPr lang="en-US" dirty="0" smtClean="0"/>
                <a:t>Obtain</a:t>
              </a:r>
            </a:p>
            <a:p>
              <a:r>
                <a:rPr lang="en-US" dirty="0" smtClean="0"/>
                <a:t> &lt;KV&gt;</a:t>
              </a:r>
              <a:endParaRPr lang="en-US" dirty="0"/>
            </a:p>
          </p:txBody>
        </p:sp>
        <p:sp>
          <p:nvSpPr>
            <p:cNvPr id="54" name="TextBox 53"/>
            <p:cNvSpPr txBox="1"/>
            <p:nvPr/>
          </p:nvSpPr>
          <p:spPr>
            <a:xfrm>
              <a:off x="7115805" y="1417638"/>
              <a:ext cx="300082" cy="369332"/>
            </a:xfrm>
            <a:prstGeom prst="rect">
              <a:avLst/>
            </a:prstGeom>
            <a:noFill/>
          </p:spPr>
          <p:txBody>
            <a:bodyPr wrap="none" rtlCol="0">
              <a:spAutoFit/>
            </a:bodyPr>
            <a:lstStyle/>
            <a:p>
              <a:r>
                <a:rPr lang="en-US" dirty="0" smtClean="0"/>
                <a:t>Y</a:t>
              </a:r>
              <a:endParaRPr lang="en-US" dirty="0"/>
            </a:p>
          </p:txBody>
        </p:sp>
      </p:grpSp>
      <p:grpSp>
        <p:nvGrpSpPr>
          <p:cNvPr id="32" name="Group 31"/>
          <p:cNvGrpSpPr/>
          <p:nvPr/>
        </p:nvGrpSpPr>
        <p:grpSpPr>
          <a:xfrm>
            <a:off x="4035591" y="1328573"/>
            <a:ext cx="1483241" cy="592666"/>
            <a:chOff x="4035591" y="1581488"/>
            <a:chExt cx="1483241" cy="592666"/>
          </a:xfrm>
        </p:grpSpPr>
        <p:sp>
          <p:nvSpPr>
            <p:cNvPr id="11" name="Rectangle 10"/>
            <p:cNvSpPr/>
            <p:nvPr/>
          </p:nvSpPr>
          <p:spPr>
            <a:xfrm>
              <a:off x="4035591" y="1581488"/>
              <a:ext cx="936199" cy="5926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Unpack packet</a:t>
              </a:r>
              <a:endParaRPr lang="en-US" dirty="0"/>
            </a:p>
          </p:txBody>
        </p:sp>
        <p:cxnSp>
          <p:nvCxnSpPr>
            <p:cNvPr id="37" name="Straight Arrow Connector 36"/>
            <p:cNvCxnSpPr>
              <a:stCxn id="11" idx="3"/>
              <a:endCxn id="50" idx="1"/>
            </p:cNvCxnSpPr>
            <p:nvPr/>
          </p:nvCxnSpPr>
          <p:spPr>
            <a:xfrm flipV="1">
              <a:off x="4971790" y="1858366"/>
              <a:ext cx="547042" cy="19455"/>
            </a:xfrm>
            <a:prstGeom prst="straightConnector1">
              <a:avLst/>
            </a:prstGeom>
            <a:ln>
              <a:solidFill>
                <a:schemeClr val="tx1"/>
              </a:solidFill>
              <a:prstDash val="dot"/>
              <a:tailEnd type="arrow"/>
            </a:ln>
          </p:spPr>
          <p:style>
            <a:lnRef idx="2">
              <a:schemeClr val="accent1"/>
            </a:lnRef>
            <a:fillRef idx="0">
              <a:schemeClr val="accent1"/>
            </a:fillRef>
            <a:effectRef idx="1">
              <a:schemeClr val="accent1"/>
            </a:effectRef>
            <a:fontRef idx="minor">
              <a:schemeClr val="tx1"/>
            </a:fontRef>
          </p:style>
        </p:cxnSp>
      </p:grpSp>
      <p:sp>
        <p:nvSpPr>
          <p:cNvPr id="65" name="TextBox 64"/>
          <p:cNvSpPr txBox="1"/>
          <p:nvPr/>
        </p:nvSpPr>
        <p:spPr>
          <a:xfrm>
            <a:off x="4807324" y="1976005"/>
            <a:ext cx="1427184" cy="923330"/>
          </a:xfrm>
          <a:prstGeom prst="rect">
            <a:avLst/>
          </a:prstGeom>
          <a:noFill/>
        </p:spPr>
        <p:txBody>
          <a:bodyPr wrap="square" rtlCol="0">
            <a:spAutoFit/>
          </a:bodyPr>
          <a:lstStyle/>
          <a:p>
            <a:r>
              <a:rPr lang="en-US" dirty="0" smtClean="0"/>
              <a:t>Obtain key,</a:t>
            </a:r>
          </a:p>
          <a:p>
            <a:r>
              <a:rPr lang="en-US" dirty="0"/>
              <a:t>a</a:t>
            </a:r>
            <a:r>
              <a:rPr lang="en-US" dirty="0" smtClean="0"/>
              <a:t>nd remove</a:t>
            </a:r>
          </a:p>
          <a:p>
            <a:r>
              <a:rPr lang="en-US" dirty="0" smtClean="0"/>
              <a:t>&lt;KV&gt;</a:t>
            </a:r>
            <a:endParaRPr lang="en-US" dirty="0"/>
          </a:p>
        </p:txBody>
      </p:sp>
      <p:grpSp>
        <p:nvGrpSpPr>
          <p:cNvPr id="42" name="Group 41"/>
          <p:cNvGrpSpPr/>
          <p:nvPr/>
        </p:nvGrpSpPr>
        <p:grpSpPr>
          <a:xfrm>
            <a:off x="6166133" y="1742545"/>
            <a:ext cx="393638" cy="964726"/>
            <a:chOff x="6166133" y="1995460"/>
            <a:chExt cx="393638" cy="964726"/>
          </a:xfrm>
        </p:grpSpPr>
        <p:cxnSp>
          <p:nvCxnSpPr>
            <p:cNvPr id="57" name="Straight Arrow Connector 56"/>
            <p:cNvCxnSpPr>
              <a:stCxn id="50" idx="2"/>
            </p:cNvCxnSpPr>
            <p:nvPr/>
          </p:nvCxnSpPr>
          <p:spPr>
            <a:xfrm>
              <a:off x="6166133" y="1995460"/>
              <a:ext cx="4495" cy="964726"/>
            </a:xfrm>
            <a:prstGeom prst="straightConnector1">
              <a:avLst/>
            </a:prstGeom>
            <a:ln>
              <a:solidFill>
                <a:srgbClr val="000000"/>
              </a:solidFill>
              <a:prstDash val="dot"/>
              <a:tailEnd type="arrow"/>
            </a:ln>
          </p:spPr>
          <p:style>
            <a:lnRef idx="2">
              <a:schemeClr val="accent1"/>
            </a:lnRef>
            <a:fillRef idx="0">
              <a:schemeClr val="accent1"/>
            </a:fillRef>
            <a:effectRef idx="1">
              <a:schemeClr val="accent1"/>
            </a:effectRef>
            <a:fontRef idx="minor">
              <a:schemeClr val="tx1"/>
            </a:fontRef>
          </p:style>
        </p:cxnSp>
        <p:sp>
          <p:nvSpPr>
            <p:cNvPr id="68" name="TextBox 67"/>
            <p:cNvSpPr txBox="1"/>
            <p:nvPr/>
          </p:nvSpPr>
          <p:spPr>
            <a:xfrm>
              <a:off x="6226101" y="2387676"/>
              <a:ext cx="333670" cy="369332"/>
            </a:xfrm>
            <a:prstGeom prst="rect">
              <a:avLst/>
            </a:prstGeom>
            <a:noFill/>
          </p:spPr>
          <p:txBody>
            <a:bodyPr wrap="none" rtlCol="0">
              <a:spAutoFit/>
            </a:bodyPr>
            <a:lstStyle/>
            <a:p>
              <a:r>
                <a:rPr lang="en-US" dirty="0" smtClean="0"/>
                <a:t>N</a:t>
              </a:r>
              <a:endParaRPr lang="en-US" dirty="0"/>
            </a:p>
          </p:txBody>
        </p:sp>
      </p:grpSp>
    </p:spTree>
    <p:extLst>
      <p:ext uri="{BB962C8B-B14F-4D97-AF65-F5344CB8AC3E}">
        <p14:creationId xmlns:p14="http://schemas.microsoft.com/office/powerpoint/2010/main" val="3828704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3"/>
                                        </p:tgtEl>
                                        <p:attrNameLst>
                                          <p:attrName>style.visibility</p:attrName>
                                        </p:attrNameLst>
                                      </p:cBhvr>
                                      <p:to>
                                        <p:strVal val="visible"/>
                                      </p:to>
                                    </p:set>
                                    <p:animEffect transition="in" filter="fade">
                                      <p:cBhvr>
                                        <p:cTn id="16" dur="500"/>
                                        <p:tgtEl>
                                          <p:spTgt spid="53"/>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500"/>
                                        <p:tgtEl>
                                          <p:spTgt spid="15"/>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52"/>
                                        </p:tgtEl>
                                        <p:attrNameLst>
                                          <p:attrName>style.visibility</p:attrName>
                                        </p:attrNameLst>
                                      </p:cBhvr>
                                      <p:to>
                                        <p:strVal val="visible"/>
                                      </p:to>
                                    </p:set>
                                    <p:animEffect transition="in" filter="fade">
                                      <p:cBhvr>
                                        <p:cTn id="24" dur="500"/>
                                        <p:tgtEl>
                                          <p:spTgt spid="52"/>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60"/>
                                        </p:tgtEl>
                                        <p:attrNameLst>
                                          <p:attrName>style.visibility</p:attrName>
                                        </p:attrNameLst>
                                      </p:cBhvr>
                                      <p:to>
                                        <p:strVal val="visible"/>
                                      </p:to>
                                    </p:set>
                                    <p:animEffect transition="in" filter="fade">
                                      <p:cBhvr>
                                        <p:cTn id="27" dur="500"/>
                                        <p:tgtEl>
                                          <p:spTgt spid="6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61"/>
                                        </p:tgtEl>
                                        <p:attrNameLst>
                                          <p:attrName>style.visibility</p:attrName>
                                        </p:attrNameLst>
                                      </p:cBhvr>
                                      <p:to>
                                        <p:strVal val="visible"/>
                                      </p:to>
                                    </p:set>
                                    <p:animEffect transition="in" filter="fade">
                                      <p:cBhvr>
                                        <p:cTn id="35" dur="500"/>
                                        <p:tgtEl>
                                          <p:spTgt spid="61"/>
                                        </p:tgtEl>
                                      </p:cBhvr>
                                    </p:animEffect>
                                  </p:childTnLst>
                                </p:cTn>
                              </p:par>
                            </p:childTnLst>
                          </p:cTn>
                        </p:par>
                        <p:par>
                          <p:cTn id="36" fill="hold">
                            <p:stCondLst>
                              <p:cond delay="500"/>
                            </p:stCondLst>
                            <p:childTnLst>
                              <p:par>
                                <p:cTn id="37" presetID="10" presetClass="entr" presetSubtype="0" fill="hold" nodeType="afterEffect">
                                  <p:stCondLst>
                                    <p:cond delay="0"/>
                                  </p:stCondLst>
                                  <p:childTnLst>
                                    <p:set>
                                      <p:cBhvr>
                                        <p:cTn id="38" dur="1" fill="hold">
                                          <p:stCondLst>
                                            <p:cond delay="0"/>
                                          </p:stCondLst>
                                        </p:cTn>
                                        <p:tgtEl>
                                          <p:spTgt spid="49"/>
                                        </p:tgtEl>
                                        <p:attrNameLst>
                                          <p:attrName>style.visibility</p:attrName>
                                        </p:attrNameLst>
                                      </p:cBhvr>
                                      <p:to>
                                        <p:strVal val="visible"/>
                                      </p:to>
                                    </p:set>
                                    <p:animEffect transition="in" filter="fade">
                                      <p:cBhvr>
                                        <p:cTn id="39" dur="500"/>
                                        <p:tgtEl>
                                          <p:spTgt spid="4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fade">
                                      <p:cBhvr>
                                        <p:cTn id="44" dur="500"/>
                                        <p:tgtEl>
                                          <p:spTgt spid="25"/>
                                        </p:tgtEl>
                                      </p:cBhvr>
                                    </p:animEffect>
                                  </p:childTnLst>
                                </p:cTn>
                              </p:par>
                            </p:childTnLst>
                          </p:cTn>
                        </p:par>
                        <p:par>
                          <p:cTn id="45" fill="hold">
                            <p:stCondLst>
                              <p:cond delay="500"/>
                            </p:stCondLst>
                            <p:childTnLst>
                              <p:par>
                                <p:cTn id="46" presetID="10" presetClass="entr" presetSubtype="0" fill="hold" nodeType="afterEffect">
                                  <p:stCondLst>
                                    <p:cond delay="0"/>
                                  </p:stCondLst>
                                  <p:childTnLst>
                                    <p:set>
                                      <p:cBhvr>
                                        <p:cTn id="47" dur="1" fill="hold">
                                          <p:stCondLst>
                                            <p:cond delay="0"/>
                                          </p:stCondLst>
                                        </p:cTn>
                                        <p:tgtEl>
                                          <p:spTgt spid="28"/>
                                        </p:tgtEl>
                                        <p:attrNameLst>
                                          <p:attrName>style.visibility</p:attrName>
                                        </p:attrNameLst>
                                      </p:cBhvr>
                                      <p:to>
                                        <p:strVal val="visible"/>
                                      </p:to>
                                    </p:set>
                                    <p:animEffect transition="in" filter="fade">
                                      <p:cBhvr>
                                        <p:cTn id="48" dur="500"/>
                                        <p:tgtEl>
                                          <p:spTgt spid="28"/>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56"/>
                                        </p:tgtEl>
                                        <p:attrNameLst>
                                          <p:attrName>style.visibility</p:attrName>
                                        </p:attrNameLst>
                                      </p:cBhvr>
                                      <p:to>
                                        <p:strVal val="visible"/>
                                      </p:to>
                                    </p:set>
                                    <p:animEffect transition="in" filter="fade">
                                      <p:cBhvr>
                                        <p:cTn id="53" dur="500"/>
                                        <p:tgtEl>
                                          <p:spTgt spid="5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fade">
                                      <p:cBhvr>
                                        <p:cTn id="58" dur="500"/>
                                        <p:tgtEl>
                                          <p:spTgt spid="30"/>
                                        </p:tgtEl>
                                      </p:cBhvr>
                                    </p:animEffect>
                                  </p:childTnLst>
                                </p:cTn>
                              </p:par>
                            </p:childTnLst>
                          </p:cTn>
                        </p:par>
                        <p:par>
                          <p:cTn id="59" fill="hold">
                            <p:stCondLst>
                              <p:cond delay="500"/>
                            </p:stCondLst>
                            <p:childTnLst>
                              <p:par>
                                <p:cTn id="60" presetID="10" presetClass="entr" presetSubtype="0" fill="hold" nodeType="afterEffect">
                                  <p:stCondLst>
                                    <p:cond delay="0"/>
                                  </p:stCondLst>
                                  <p:childTnLst>
                                    <p:set>
                                      <p:cBhvr>
                                        <p:cTn id="61" dur="1" fill="hold">
                                          <p:stCondLst>
                                            <p:cond delay="0"/>
                                          </p:stCondLst>
                                        </p:cTn>
                                        <p:tgtEl>
                                          <p:spTgt spid="32"/>
                                        </p:tgtEl>
                                        <p:attrNameLst>
                                          <p:attrName>style.visibility</p:attrName>
                                        </p:attrNameLst>
                                      </p:cBhvr>
                                      <p:to>
                                        <p:strVal val="visible"/>
                                      </p:to>
                                    </p:set>
                                    <p:animEffect transition="in" filter="fade">
                                      <p:cBhvr>
                                        <p:cTn id="62" dur="500"/>
                                        <p:tgtEl>
                                          <p:spTgt spid="32"/>
                                        </p:tgtEl>
                                      </p:cBhvr>
                                    </p:animEffect>
                                  </p:childTnLst>
                                </p:cTn>
                              </p:par>
                            </p:childTnLst>
                          </p:cTn>
                        </p:par>
                        <p:par>
                          <p:cTn id="63" fill="hold">
                            <p:stCondLst>
                              <p:cond delay="1000"/>
                            </p:stCondLst>
                            <p:childTnLst>
                              <p:par>
                                <p:cTn id="64" presetID="10" presetClass="entr" presetSubtype="0" fill="hold" grpId="0" nodeType="afterEffect">
                                  <p:stCondLst>
                                    <p:cond delay="0"/>
                                  </p:stCondLst>
                                  <p:childTnLst>
                                    <p:set>
                                      <p:cBhvr>
                                        <p:cTn id="65" dur="1" fill="hold">
                                          <p:stCondLst>
                                            <p:cond delay="0"/>
                                          </p:stCondLst>
                                        </p:cTn>
                                        <p:tgtEl>
                                          <p:spTgt spid="50"/>
                                        </p:tgtEl>
                                        <p:attrNameLst>
                                          <p:attrName>style.visibility</p:attrName>
                                        </p:attrNameLst>
                                      </p:cBhvr>
                                      <p:to>
                                        <p:strVal val="visible"/>
                                      </p:to>
                                    </p:set>
                                    <p:animEffect transition="in" filter="fade">
                                      <p:cBhvr>
                                        <p:cTn id="66" dur="500"/>
                                        <p:tgtEl>
                                          <p:spTgt spid="50"/>
                                        </p:tgtEl>
                                      </p:cBhvr>
                                    </p:animEffect>
                                  </p:childTnLst>
                                </p:cTn>
                              </p:par>
                            </p:childTnLst>
                          </p:cTn>
                        </p:par>
                        <p:par>
                          <p:cTn id="67" fill="hold">
                            <p:stCondLst>
                              <p:cond delay="1500"/>
                            </p:stCondLst>
                            <p:childTnLst>
                              <p:par>
                                <p:cTn id="68" presetID="10" presetClass="entr" presetSubtype="0" fill="hold" nodeType="afterEffect">
                                  <p:stCondLst>
                                    <p:cond delay="0"/>
                                  </p:stCondLst>
                                  <p:childTnLst>
                                    <p:set>
                                      <p:cBhvr>
                                        <p:cTn id="69" dur="1" fill="hold">
                                          <p:stCondLst>
                                            <p:cond delay="0"/>
                                          </p:stCondLst>
                                        </p:cTn>
                                        <p:tgtEl>
                                          <p:spTgt spid="34"/>
                                        </p:tgtEl>
                                        <p:attrNameLst>
                                          <p:attrName>style.visibility</p:attrName>
                                        </p:attrNameLst>
                                      </p:cBhvr>
                                      <p:to>
                                        <p:strVal val="visible"/>
                                      </p:to>
                                    </p:set>
                                    <p:animEffect transition="in" filter="fade">
                                      <p:cBhvr>
                                        <p:cTn id="70" dur="500"/>
                                        <p:tgtEl>
                                          <p:spTgt spid="34"/>
                                        </p:tgtEl>
                                      </p:cBhvr>
                                    </p:animEffect>
                                  </p:childTnLst>
                                </p:cTn>
                              </p:par>
                            </p:childTnLst>
                          </p:cTn>
                        </p:par>
                        <p:par>
                          <p:cTn id="71" fill="hold">
                            <p:stCondLst>
                              <p:cond delay="2000"/>
                            </p:stCondLst>
                            <p:childTnLst>
                              <p:par>
                                <p:cTn id="72" presetID="10" presetClass="entr" presetSubtype="0" fill="hold" nodeType="afterEffect">
                                  <p:stCondLst>
                                    <p:cond delay="0"/>
                                  </p:stCondLst>
                                  <p:childTnLst>
                                    <p:set>
                                      <p:cBhvr>
                                        <p:cTn id="73" dur="1" fill="hold">
                                          <p:stCondLst>
                                            <p:cond delay="0"/>
                                          </p:stCondLst>
                                        </p:cTn>
                                        <p:tgtEl>
                                          <p:spTgt spid="38"/>
                                        </p:tgtEl>
                                        <p:attrNameLst>
                                          <p:attrName>style.visibility</p:attrName>
                                        </p:attrNameLst>
                                      </p:cBhvr>
                                      <p:to>
                                        <p:strVal val="visible"/>
                                      </p:to>
                                    </p:set>
                                    <p:animEffect transition="in" filter="fade">
                                      <p:cBhvr>
                                        <p:cTn id="74" dur="500"/>
                                        <p:tgtEl>
                                          <p:spTgt spid="38"/>
                                        </p:tgtEl>
                                      </p:cBhvr>
                                    </p:animEffect>
                                  </p:childTnLst>
                                </p:cTn>
                              </p:par>
                            </p:childTnLst>
                          </p:cTn>
                        </p:par>
                        <p:par>
                          <p:cTn id="75" fill="hold">
                            <p:stCondLst>
                              <p:cond delay="2500"/>
                            </p:stCondLst>
                            <p:childTnLst>
                              <p:par>
                                <p:cTn id="76" presetID="10" presetClass="entr" presetSubtype="0" fill="hold" nodeType="afterEffect">
                                  <p:stCondLst>
                                    <p:cond delay="0"/>
                                  </p:stCondLst>
                                  <p:childTnLst>
                                    <p:set>
                                      <p:cBhvr>
                                        <p:cTn id="77" dur="1" fill="hold">
                                          <p:stCondLst>
                                            <p:cond delay="0"/>
                                          </p:stCondLst>
                                        </p:cTn>
                                        <p:tgtEl>
                                          <p:spTgt spid="42"/>
                                        </p:tgtEl>
                                        <p:attrNameLst>
                                          <p:attrName>style.visibility</p:attrName>
                                        </p:attrNameLst>
                                      </p:cBhvr>
                                      <p:to>
                                        <p:strVal val="visible"/>
                                      </p:to>
                                    </p:set>
                                    <p:animEffect transition="in" filter="fade">
                                      <p:cBhvr>
                                        <p:cTn id="78" dur="500"/>
                                        <p:tgtEl>
                                          <p:spTgt spid="42"/>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65"/>
                                        </p:tgtEl>
                                        <p:attrNameLst>
                                          <p:attrName>style.visibility</p:attrName>
                                        </p:attrNameLst>
                                      </p:cBhvr>
                                      <p:to>
                                        <p:strVal val="visible"/>
                                      </p:to>
                                    </p:set>
                                    <p:animEffect transition="in" filter="fade">
                                      <p:cBhvr>
                                        <p:cTn id="81" dur="500"/>
                                        <p:tgtEl>
                                          <p:spTgt spid="65"/>
                                        </p:tgtEl>
                                      </p:cBhvr>
                                    </p:animEffect>
                                  </p:childTnLst>
                                </p:cTn>
                              </p:par>
                            </p:childTnLst>
                          </p:cTn>
                        </p:par>
                        <p:par>
                          <p:cTn id="82" fill="hold">
                            <p:stCondLst>
                              <p:cond delay="3000"/>
                            </p:stCondLst>
                            <p:childTnLst>
                              <p:par>
                                <p:cTn id="83" presetID="10" presetClass="entr" presetSubtype="0" fill="hold" nodeType="afterEffect">
                                  <p:stCondLst>
                                    <p:cond delay="0"/>
                                  </p:stCondLst>
                                  <p:childTnLst>
                                    <p:set>
                                      <p:cBhvr>
                                        <p:cTn id="84" dur="1" fill="hold">
                                          <p:stCondLst>
                                            <p:cond delay="0"/>
                                          </p:stCondLst>
                                        </p:cTn>
                                        <p:tgtEl>
                                          <p:spTgt spid="40"/>
                                        </p:tgtEl>
                                        <p:attrNameLst>
                                          <p:attrName>style.visibility</p:attrName>
                                        </p:attrNameLst>
                                      </p:cBhvr>
                                      <p:to>
                                        <p:strVal val="visible"/>
                                      </p:to>
                                    </p:set>
                                    <p:animEffect transition="in" filter="fade">
                                      <p:cBhvr>
                                        <p:cTn id="85"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56" grpId="0"/>
      <p:bldP spid="60" grpId="0"/>
      <p:bldP spid="61" grpId="0"/>
      <p:bldP spid="50" grpId="0" animBg="1"/>
      <p:bldP spid="6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820" y="0"/>
            <a:ext cx="8229600" cy="1143000"/>
          </a:xfrm>
        </p:spPr>
        <p:txBody>
          <a:bodyPr>
            <a:noAutofit/>
          </a:bodyPr>
          <a:lstStyle/>
          <a:p>
            <a:r>
              <a:rPr lang="en-US" sz="3600" b="1" dirty="0" smtClean="0">
                <a:solidFill>
                  <a:srgbClr val="C00000"/>
                </a:solidFill>
                <a:effectLst>
                  <a:outerShdw blurRad="38100" dist="38100" dir="2700000" algn="tl">
                    <a:srgbClr val="C0C0C0"/>
                  </a:outerShdw>
                </a:effectLst>
                <a:ea typeface="黑体" pitchFamily="49" charset="-122"/>
              </a:rPr>
              <a:t>Performance Bottleneck is shifting</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16</a:t>
            </a:fld>
            <a:endParaRPr lang="en-US"/>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0214" y="911798"/>
            <a:ext cx="6444573" cy="4394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Rectangle 3"/>
          <p:cNvSpPr txBox="1">
            <a:spLocks noChangeArrowheads="1"/>
          </p:cNvSpPr>
          <p:nvPr/>
        </p:nvSpPr>
        <p:spPr bwMode="auto">
          <a:xfrm>
            <a:off x="450231" y="5506995"/>
            <a:ext cx="8236569" cy="136113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marL="0" indent="0" eaLnBrk="1" hangingPunct="1">
              <a:lnSpc>
                <a:spcPct val="80000"/>
              </a:lnSpc>
              <a:buClrTx/>
              <a:buNone/>
            </a:pPr>
            <a:r>
              <a:rPr lang="en-US" altLang="zh-CN" sz="2800" kern="0" dirty="0" smtClean="0">
                <a:latin typeface="Arial" pitchFamily="34" charset="0"/>
                <a:ea typeface="宋体" charset="-122"/>
                <a:cs typeface="Arial" pitchFamily="34" charset="0"/>
              </a:rPr>
              <a:t>Hippos’ approach to the second bottleneck: </a:t>
            </a:r>
          </a:p>
          <a:p>
            <a:pPr eaLnBrk="1" hangingPunct="1">
              <a:lnSpc>
                <a:spcPct val="80000"/>
              </a:lnSpc>
              <a:buClrTx/>
              <a:buFont typeface="Wingdings" pitchFamily="2" charset="2"/>
              <a:buChar char="ü"/>
            </a:pPr>
            <a:r>
              <a:rPr lang="en-US" altLang="zh-CN" sz="2400" kern="0" dirty="0" smtClean="0">
                <a:solidFill>
                  <a:srgbClr val="FF0000"/>
                </a:solidFill>
                <a:latin typeface="Arial" pitchFamily="34" charset="0"/>
                <a:ea typeface="宋体" charset="-122"/>
                <a:cs typeface="Arial" pitchFamily="34" charset="0"/>
              </a:rPr>
              <a:t>RCU</a:t>
            </a:r>
            <a:r>
              <a:rPr lang="en-US" altLang="zh-CN" sz="2400" kern="0" dirty="0" smtClean="0">
                <a:latin typeface="Arial" pitchFamily="34" charset="0"/>
                <a:ea typeface="宋体" charset="-122"/>
                <a:cs typeface="Arial" pitchFamily="34" charset="0"/>
              </a:rPr>
              <a:t> (Read-Copy-Update) lock on hash table </a:t>
            </a:r>
          </a:p>
          <a:p>
            <a:pPr eaLnBrk="1" hangingPunct="1">
              <a:lnSpc>
                <a:spcPct val="80000"/>
              </a:lnSpc>
              <a:buClrTx/>
              <a:buFont typeface="Wingdings" pitchFamily="2" charset="2"/>
              <a:buChar char="ü"/>
            </a:pPr>
            <a:r>
              <a:rPr lang="en-US" altLang="zh-CN" sz="2400" kern="0" dirty="0" smtClean="0">
                <a:latin typeface="Arial" pitchFamily="34" charset="0"/>
                <a:ea typeface="宋体" charset="-122"/>
                <a:cs typeface="Arial" pitchFamily="34" charset="0"/>
              </a:rPr>
              <a:t>No use of lock for </a:t>
            </a:r>
            <a:r>
              <a:rPr lang="en-US" altLang="zh-CN" sz="2400" kern="0" dirty="0">
                <a:solidFill>
                  <a:srgbClr val="FF0000"/>
                </a:solidFill>
                <a:latin typeface="Arial" pitchFamily="34" charset="0"/>
                <a:ea typeface="宋体" charset="-122"/>
                <a:cs typeface="Arial" pitchFamily="34" charset="0"/>
              </a:rPr>
              <a:t>CLOCK</a:t>
            </a:r>
            <a:r>
              <a:rPr lang="en-US" altLang="zh-CN" sz="2400" kern="0" dirty="0" smtClean="0">
                <a:latin typeface="Arial" pitchFamily="34" charset="0"/>
                <a:ea typeface="宋体" charset="-122"/>
                <a:cs typeface="Arial" pitchFamily="34" charset="0"/>
              </a:rPr>
              <a:t> replacement </a:t>
            </a:r>
            <a:endParaRPr lang="en-US" altLang="zh-CN" sz="2400" kern="0" dirty="0">
              <a:latin typeface="Arial" pitchFamily="34" charset="0"/>
              <a:ea typeface="宋体" charset="-122"/>
              <a:cs typeface="Arial" pitchFamily="34" charset="0"/>
            </a:endParaRPr>
          </a:p>
        </p:txBody>
      </p:sp>
    </p:spTree>
    <p:extLst>
      <p:ext uri="{BB962C8B-B14F-4D97-AF65-F5344CB8AC3E}">
        <p14:creationId xmlns:p14="http://schemas.microsoft.com/office/powerpoint/2010/main" val="161044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582"/>
            <a:ext cx="8229600" cy="1143000"/>
          </a:xfrm>
        </p:spPr>
        <p:txBody>
          <a:bodyPr>
            <a:normAutofit/>
          </a:bodyPr>
          <a:lstStyle/>
          <a:p>
            <a:r>
              <a:rPr lang="en-US" sz="3600" b="1" dirty="0">
                <a:solidFill>
                  <a:srgbClr val="C00000"/>
                </a:solidFill>
                <a:effectLst>
                  <a:outerShdw blurRad="38100" dist="38100" dir="2700000" algn="tl">
                    <a:srgbClr val="C0C0C0"/>
                  </a:outerShdw>
                </a:effectLst>
                <a:ea typeface="黑体" pitchFamily="49" charset="-122"/>
              </a:rPr>
              <a:t>Experiment Setup</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3" name="Content Placeholder 2"/>
          <p:cNvSpPr>
            <a:spLocks noGrp="1"/>
          </p:cNvSpPr>
          <p:nvPr>
            <p:ph idx="1"/>
          </p:nvPr>
        </p:nvSpPr>
        <p:spPr>
          <a:xfrm>
            <a:off x="457200" y="933855"/>
            <a:ext cx="8229600" cy="4978299"/>
          </a:xfrm>
        </p:spPr>
        <p:txBody>
          <a:bodyPr>
            <a:noAutofit/>
          </a:bodyPr>
          <a:lstStyle/>
          <a:p>
            <a:pPr>
              <a:buFont typeface="Wingdings" pitchFamily="2" charset="2"/>
              <a:buChar char="q"/>
            </a:pPr>
            <a:r>
              <a:rPr lang="en-US" sz="1800" dirty="0" smtClean="0">
                <a:latin typeface="Arial" pitchFamily="34" charset="0"/>
                <a:cs typeface="Arial" pitchFamily="34" charset="0"/>
              </a:rPr>
              <a:t>The Hardware</a:t>
            </a:r>
            <a:r>
              <a:rPr lang="en-US" sz="1800" dirty="0" smtClean="0">
                <a:latin typeface="Arial" pitchFamily="34" charset="0"/>
                <a:cs typeface="Arial" pitchFamily="34" charset="0"/>
              </a:rPr>
              <a:t>:</a:t>
            </a:r>
          </a:p>
          <a:p>
            <a:pPr lvl="1"/>
            <a:r>
              <a:rPr lang="en-US" sz="1800" dirty="0" smtClean="0">
                <a:latin typeface="Arial" pitchFamily="34" charset="0"/>
                <a:cs typeface="Arial" pitchFamily="34" charset="0"/>
              </a:rPr>
              <a:t>Intel 8-core 2.33 GHz Xeon CPU; 64GB DRAM; Intel PRO/1000 </a:t>
            </a:r>
            <a:r>
              <a:rPr lang="en-US" sz="1800" b="1" dirty="0" smtClean="0">
                <a:solidFill>
                  <a:srgbClr val="FF0000"/>
                </a:solidFill>
                <a:latin typeface="Arial" pitchFamily="34" charset="0"/>
                <a:cs typeface="Arial" pitchFamily="34" charset="0"/>
              </a:rPr>
              <a:t>1Gbps</a:t>
            </a:r>
            <a:r>
              <a:rPr lang="en-US" sz="1800" dirty="0" smtClean="0">
                <a:solidFill>
                  <a:srgbClr val="FF0000"/>
                </a:solidFill>
                <a:latin typeface="Arial" pitchFamily="34" charset="0"/>
                <a:cs typeface="Arial" pitchFamily="34" charset="0"/>
              </a:rPr>
              <a:t> NIC</a:t>
            </a:r>
          </a:p>
          <a:p>
            <a:pPr lvl="1"/>
            <a:r>
              <a:rPr lang="en-US" sz="1800" dirty="0" smtClean="0">
                <a:latin typeface="Arial" pitchFamily="34" charset="0"/>
                <a:cs typeface="Arial" pitchFamily="34" charset="0"/>
              </a:rPr>
              <a:t>Intel 24-core Xeon X5650 CPU; 32GB DRAM; Intel 82599 </a:t>
            </a:r>
            <a:r>
              <a:rPr lang="en-US" sz="1800" b="1" dirty="0">
                <a:solidFill>
                  <a:srgbClr val="FF0000"/>
                </a:solidFill>
                <a:latin typeface="Arial" pitchFamily="34" charset="0"/>
                <a:cs typeface="Arial" pitchFamily="34" charset="0"/>
              </a:rPr>
              <a:t>10Gbps NIC</a:t>
            </a:r>
          </a:p>
          <a:p>
            <a:pPr lvl="1"/>
            <a:r>
              <a:rPr lang="en-US" sz="1800" dirty="0" smtClean="0">
                <a:latin typeface="Arial" pitchFamily="34" charset="0"/>
                <a:cs typeface="Arial" pitchFamily="34" charset="0"/>
              </a:rPr>
              <a:t>Watts Up Power Meter to measure power </a:t>
            </a:r>
            <a:r>
              <a:rPr lang="en-US" sz="1800" dirty="0" smtClean="0">
                <a:latin typeface="Arial" pitchFamily="34" charset="0"/>
                <a:cs typeface="Arial" pitchFamily="34" charset="0"/>
              </a:rPr>
              <a:t>consumption</a:t>
            </a:r>
          </a:p>
          <a:p>
            <a:pPr lvl="1"/>
            <a:endParaRPr lang="en-US" sz="1800" dirty="0" smtClean="0">
              <a:latin typeface="Arial" pitchFamily="34" charset="0"/>
              <a:cs typeface="Arial" pitchFamily="34" charset="0"/>
            </a:endParaRPr>
          </a:p>
          <a:p>
            <a:pPr>
              <a:buFont typeface="Wingdings" pitchFamily="2" charset="2"/>
              <a:buChar char="q"/>
            </a:pPr>
            <a:r>
              <a:rPr lang="en-US" sz="2000" dirty="0" smtClean="0">
                <a:latin typeface="Arial" pitchFamily="34" charset="0"/>
                <a:cs typeface="Arial" pitchFamily="34" charset="0"/>
              </a:rPr>
              <a:t>The Software</a:t>
            </a:r>
            <a:r>
              <a:rPr lang="en-US" sz="2000" dirty="0" smtClean="0">
                <a:latin typeface="Arial" pitchFamily="34" charset="0"/>
                <a:cs typeface="Arial" pitchFamily="34" charset="0"/>
              </a:rPr>
              <a:t>:</a:t>
            </a:r>
          </a:p>
          <a:p>
            <a:pPr lvl="1"/>
            <a:r>
              <a:rPr lang="en-US" sz="1800" dirty="0" smtClean="0">
                <a:latin typeface="Arial" pitchFamily="34" charset="0"/>
                <a:cs typeface="Arial" pitchFamily="34" charset="0"/>
              </a:rPr>
              <a:t>Linux kernel: 3.5.0</a:t>
            </a:r>
          </a:p>
          <a:p>
            <a:pPr lvl="1"/>
            <a:r>
              <a:rPr lang="en-US" sz="1800" i="1" dirty="0" smtClean="0">
                <a:latin typeface="Arial" pitchFamily="34" charset="0"/>
                <a:cs typeface="Arial" pitchFamily="34" charset="0"/>
              </a:rPr>
              <a:t>Memcached</a:t>
            </a:r>
            <a:r>
              <a:rPr lang="en-US" sz="1800" dirty="0" smtClean="0">
                <a:latin typeface="Arial" pitchFamily="34" charset="0"/>
                <a:cs typeface="Arial" pitchFamily="34" charset="0"/>
              </a:rPr>
              <a:t>: </a:t>
            </a:r>
            <a:r>
              <a:rPr lang="en-US" sz="1800" dirty="0" smtClean="0">
                <a:latin typeface="Arial" pitchFamily="34" charset="0"/>
                <a:cs typeface="Arial" pitchFamily="34" charset="0"/>
              </a:rPr>
              <a:t>1.4.15</a:t>
            </a:r>
          </a:p>
          <a:p>
            <a:pPr lvl="1"/>
            <a:r>
              <a:rPr lang="en-US" sz="1800" dirty="0" smtClean="0">
                <a:latin typeface="Arial" pitchFamily="34" charset="0"/>
                <a:cs typeface="Arial" pitchFamily="34" charset="0"/>
              </a:rPr>
              <a:t>Multiport </a:t>
            </a:r>
            <a:r>
              <a:rPr lang="en-US" sz="1800" i="1" dirty="0" smtClean="0">
                <a:latin typeface="Arial" pitchFamily="34" charset="0"/>
                <a:cs typeface="Arial" pitchFamily="34" charset="0"/>
              </a:rPr>
              <a:t>Memcached</a:t>
            </a:r>
            <a:r>
              <a:rPr lang="en-US" sz="1800" dirty="0">
                <a:latin typeface="Arial" pitchFamily="34" charset="0"/>
                <a:cs typeface="Arial" pitchFamily="34" charset="0"/>
              </a:rPr>
              <a:t> </a:t>
            </a:r>
            <a:r>
              <a:rPr lang="en-US" sz="1800" dirty="0" smtClean="0">
                <a:latin typeface="Arial" pitchFamily="34" charset="0"/>
                <a:cs typeface="Arial" pitchFamily="34" charset="0"/>
              </a:rPr>
              <a:t>(enhanced version of Memcached)</a:t>
            </a:r>
            <a:endParaRPr lang="en-US" sz="1800" dirty="0" smtClean="0">
              <a:latin typeface="Arial" pitchFamily="34" charset="0"/>
              <a:cs typeface="Arial" pitchFamily="34" charset="0"/>
            </a:endParaRPr>
          </a:p>
          <a:p>
            <a:pPr lvl="1"/>
            <a:r>
              <a:rPr lang="en-US" sz="1800" dirty="0" smtClean="0">
                <a:latin typeface="Arial" pitchFamily="34" charset="0"/>
                <a:cs typeface="Arial" pitchFamily="34" charset="0"/>
              </a:rPr>
              <a:t>24 </a:t>
            </a:r>
            <a:r>
              <a:rPr lang="en-US" sz="1800" dirty="0" smtClean="0">
                <a:latin typeface="Arial" pitchFamily="34" charset="0"/>
                <a:cs typeface="Arial" pitchFamily="34" charset="0"/>
              </a:rPr>
              <a:t>client machines issue requests simultaneously </a:t>
            </a:r>
          </a:p>
          <a:p>
            <a:pPr lvl="2"/>
            <a:r>
              <a:rPr lang="en-US" sz="1400" dirty="0" smtClean="0">
                <a:latin typeface="Arial" pitchFamily="34" charset="0"/>
                <a:cs typeface="Arial" pitchFamily="34" charset="0"/>
              </a:rPr>
              <a:t>For </a:t>
            </a:r>
            <a:r>
              <a:rPr lang="en-US" sz="1400" i="1" dirty="0" smtClean="0">
                <a:latin typeface="Arial" pitchFamily="34" charset="0"/>
                <a:cs typeface="Arial" pitchFamily="34" charset="0"/>
              </a:rPr>
              <a:t>Hippos</a:t>
            </a:r>
            <a:r>
              <a:rPr lang="en-US" sz="1400" dirty="0" smtClean="0">
                <a:latin typeface="Arial" pitchFamily="34" charset="0"/>
                <a:cs typeface="Arial" pitchFamily="34" charset="0"/>
              </a:rPr>
              <a:t>, all clients issue UDP requests to the same UDP port</a:t>
            </a:r>
          </a:p>
          <a:p>
            <a:pPr lvl="2"/>
            <a:r>
              <a:rPr lang="en-US" sz="1400" dirty="0" smtClean="0">
                <a:latin typeface="Arial" pitchFamily="34" charset="0"/>
                <a:cs typeface="Arial" pitchFamily="34" charset="0"/>
              </a:rPr>
              <a:t>For Multiport </a:t>
            </a:r>
            <a:r>
              <a:rPr lang="en-US" sz="1400" i="1" dirty="0" smtClean="0">
                <a:latin typeface="Arial" pitchFamily="34" charset="0"/>
                <a:cs typeface="Arial" pitchFamily="34" charset="0"/>
              </a:rPr>
              <a:t>Memcached</a:t>
            </a:r>
            <a:r>
              <a:rPr lang="en-US" sz="1400" dirty="0" smtClean="0">
                <a:latin typeface="Arial" pitchFamily="34" charset="0"/>
                <a:cs typeface="Arial" pitchFamily="34" charset="0"/>
              </a:rPr>
              <a:t>, we balance the workloads among UDP </a:t>
            </a:r>
            <a:r>
              <a:rPr lang="en-US" sz="1400" dirty="0" smtClean="0">
                <a:latin typeface="Arial" pitchFamily="34" charset="0"/>
                <a:cs typeface="Arial" pitchFamily="34" charset="0"/>
              </a:rPr>
              <a:t>ports</a:t>
            </a:r>
          </a:p>
          <a:p>
            <a:pPr marL="914400" lvl="2" indent="0">
              <a:buNone/>
            </a:pPr>
            <a:endParaRPr lang="en-US" sz="1400" dirty="0" smtClean="0">
              <a:latin typeface="Arial" pitchFamily="34" charset="0"/>
              <a:cs typeface="Arial" pitchFamily="34" charset="0"/>
            </a:endParaRPr>
          </a:p>
          <a:p>
            <a:pPr>
              <a:buFont typeface="Wingdings" pitchFamily="2" charset="2"/>
              <a:buChar char="q"/>
            </a:pPr>
            <a:r>
              <a:rPr lang="en-US" sz="1800" dirty="0" smtClean="0">
                <a:latin typeface="Arial" pitchFamily="34" charset="0"/>
                <a:cs typeface="Arial" pitchFamily="34" charset="0"/>
              </a:rPr>
              <a:t>The Workload</a:t>
            </a:r>
          </a:p>
          <a:p>
            <a:pPr lvl="1"/>
            <a:r>
              <a:rPr lang="en-US" sz="1800" dirty="0" smtClean="0">
                <a:latin typeface="Arial" pitchFamily="34" charset="0"/>
                <a:cs typeface="Arial" pitchFamily="34" charset="0"/>
              </a:rPr>
              <a:t>Micro-benchmark: small GET requests (20B key and 20B value)</a:t>
            </a:r>
          </a:p>
          <a:p>
            <a:pPr lvl="1"/>
            <a:r>
              <a:rPr lang="en-US" sz="1800" dirty="0" smtClean="0">
                <a:latin typeface="Arial" pitchFamily="34" charset="0"/>
                <a:cs typeface="Arial" pitchFamily="34" charset="0"/>
              </a:rPr>
              <a:t>Facebook traces collected on its production Memcached system</a:t>
            </a:r>
            <a:endParaRPr lang="en-US" sz="1800" dirty="0">
              <a:latin typeface="Arial" pitchFamily="34" charset="0"/>
              <a:cs typeface="Arial" pitchFamily="34" charset="0"/>
            </a:endParaRPr>
          </a:p>
          <a:p>
            <a:pPr lvl="2"/>
            <a:endParaRPr lang="en-US" sz="1400" dirty="0" smtClean="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17</a:t>
            </a:fld>
            <a:endParaRPr lang="en-US"/>
          </a:p>
        </p:txBody>
      </p:sp>
    </p:spTree>
    <p:extLst>
      <p:ext uri="{BB962C8B-B14F-4D97-AF65-F5344CB8AC3E}">
        <p14:creationId xmlns:p14="http://schemas.microsoft.com/office/powerpoint/2010/main" val="33296157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309" y="81280"/>
            <a:ext cx="9773789" cy="914399"/>
          </a:xfrm>
        </p:spPr>
        <p:txBody>
          <a:bodyPr>
            <a:normAutofit/>
          </a:bodyPr>
          <a:lstStyle/>
          <a:p>
            <a:pPr>
              <a:lnSpc>
                <a:spcPct val="80000"/>
              </a:lnSpc>
            </a:pPr>
            <a:r>
              <a:rPr lang="en-US" altLang="zh-CN" sz="2800" b="1" dirty="0">
                <a:effectLst>
                  <a:outerShdw blurRad="38100" dist="38100" dir="2700000" algn="tl">
                    <a:srgbClr val="C0C0C0"/>
                  </a:outerShdw>
                </a:effectLst>
                <a:ea typeface="黑体" pitchFamily="49" charset="-122"/>
              </a:rPr>
              <a:t>Revisit the </a:t>
            </a:r>
            <a:r>
              <a:rPr lang="en-US" altLang="zh-CN" sz="2800" b="1" dirty="0">
                <a:effectLst>
                  <a:outerShdw blurRad="38100" dist="38100" dir="2700000" algn="tl">
                    <a:srgbClr val="C0C0C0"/>
                  </a:outerShdw>
                </a:effectLst>
                <a:ea typeface="黑体" pitchFamily="49" charset="-122"/>
              </a:rPr>
              <a:t>Motivation Experiment:</a:t>
            </a:r>
            <a:r>
              <a:rPr lang="en-US" altLang="zh-CN" sz="3100" b="1" dirty="0">
                <a:effectLst>
                  <a:outerShdw blurRad="38100" dist="38100" dir="2700000" algn="tl">
                    <a:srgbClr val="C0C0C0"/>
                  </a:outerShdw>
                </a:effectLst>
                <a:ea typeface="黑体" pitchFamily="49" charset="-122"/>
              </a:rPr>
              <a:t> </a:t>
            </a:r>
            <a:r>
              <a:rPr lang="en-US" altLang="zh-CN" sz="3200" b="1" dirty="0" smtClean="0">
                <a:solidFill>
                  <a:srgbClr val="C00000"/>
                </a:solidFill>
                <a:effectLst>
                  <a:outerShdw blurRad="38100" dist="38100" dir="2700000" algn="tl">
                    <a:srgbClr val="C0C0C0"/>
                  </a:outerShdw>
                </a:effectLst>
                <a:ea typeface="黑体" pitchFamily="49" charset="-122"/>
              </a:rPr>
              <a:t>Hippos’ Throughput </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18</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651" y="749026"/>
            <a:ext cx="8273202" cy="5579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170251" y="1255916"/>
            <a:ext cx="1977656" cy="27644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ectangle 63"/>
          <p:cNvSpPr/>
          <p:nvPr/>
        </p:nvSpPr>
        <p:spPr>
          <a:xfrm>
            <a:off x="1648560" y="2531870"/>
            <a:ext cx="7238958" cy="63507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706771" y="6326716"/>
            <a:ext cx="2083982" cy="461665"/>
          </a:xfrm>
          <a:prstGeom prst="rect">
            <a:avLst/>
          </a:prstGeom>
          <a:noFill/>
        </p:spPr>
        <p:txBody>
          <a:bodyPr wrap="square" rtlCol="0">
            <a:spAutoFit/>
          </a:bodyPr>
          <a:lstStyle/>
          <a:p>
            <a:pPr algn="ctr"/>
            <a:r>
              <a:rPr lang="en-US" sz="2400" b="1" dirty="0" smtClean="0"/>
              <a:t># of Cores</a:t>
            </a:r>
            <a:endParaRPr lang="en-US" sz="2400" b="1" dirty="0"/>
          </a:p>
        </p:txBody>
      </p:sp>
    </p:spTree>
    <p:extLst>
      <p:ext uri="{BB962C8B-B14F-4D97-AF65-F5344CB8AC3E}">
        <p14:creationId xmlns:p14="http://schemas.microsoft.com/office/powerpoint/2010/main" val="1511272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xit" presetSubtype="0" fill="hold" grpId="0" nodeType="clickEffect">
                                  <p:stCondLst>
                                    <p:cond delay="0"/>
                                  </p:stCondLst>
                                  <p:childTnLst>
                                    <p:animEffect transition="out" filter="wedge">
                                      <p:cBhvr>
                                        <p:cTn id="6" dur="2000"/>
                                        <p:tgtEl>
                                          <p:spTgt spid="64"/>
                                        </p:tgtEl>
                                      </p:cBhvr>
                                    </p:animEffect>
                                    <p:set>
                                      <p:cBhvr>
                                        <p:cTn id="7" dur="1" fill="hold">
                                          <p:stCondLst>
                                            <p:cond delay="1999"/>
                                          </p:stCondLst>
                                        </p:cTn>
                                        <p:tgtEl>
                                          <p:spTgt spid="64"/>
                                        </p:tgtEl>
                                        <p:attrNameLst>
                                          <p:attrName>style.visibility</p:attrName>
                                        </p:attrNameLst>
                                      </p:cBhvr>
                                      <p:to>
                                        <p:strVal val="hidden"/>
                                      </p:to>
                                    </p:set>
                                  </p:childTnLst>
                                </p:cTn>
                              </p:par>
                              <p:par>
                                <p:cTn id="8" presetID="20" presetClass="exit" presetSubtype="0" fill="hold" grpId="0" nodeType="withEffect">
                                  <p:stCondLst>
                                    <p:cond delay="0"/>
                                  </p:stCondLst>
                                  <p:childTnLst>
                                    <p:animEffect transition="out" filter="wedg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33AD811-76AB-6C4F-BCF3-F02CE4C0135F}" type="slidenum">
              <a:rPr lang="en-US" smtClean="0"/>
              <a:t>19</a:t>
            </a:fld>
            <a:endParaRPr lang="en-US"/>
          </a:p>
        </p:txBody>
      </p:sp>
      <p:sp>
        <p:nvSpPr>
          <p:cNvPr id="4" name="Rectangle 3"/>
          <p:cNvSpPr/>
          <p:nvPr/>
        </p:nvSpPr>
        <p:spPr>
          <a:xfrm>
            <a:off x="6092431" y="983546"/>
            <a:ext cx="1977656" cy="27644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ectangle 63"/>
          <p:cNvSpPr/>
          <p:nvPr/>
        </p:nvSpPr>
        <p:spPr>
          <a:xfrm>
            <a:off x="1570740" y="2259500"/>
            <a:ext cx="7238958" cy="63507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1570740" y="3787377"/>
            <a:ext cx="2083982" cy="400110"/>
          </a:xfrm>
          <a:prstGeom prst="rect">
            <a:avLst/>
          </a:prstGeom>
          <a:noFill/>
        </p:spPr>
        <p:txBody>
          <a:bodyPr wrap="square" rtlCol="0">
            <a:spAutoFit/>
          </a:bodyPr>
          <a:lstStyle/>
          <a:p>
            <a:pPr algn="ctr"/>
            <a:r>
              <a:rPr lang="en-US" sz="2000" b="1" dirty="0" smtClean="0"/>
              <a:t># of Cores</a:t>
            </a:r>
            <a:endParaRPr lang="en-US" sz="2000" b="1"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704" y="1259991"/>
            <a:ext cx="4182003" cy="2558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9337" y="1348021"/>
            <a:ext cx="4223103" cy="2481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6092431" y="3829844"/>
            <a:ext cx="2083982" cy="400110"/>
          </a:xfrm>
          <a:prstGeom prst="rect">
            <a:avLst/>
          </a:prstGeom>
          <a:noFill/>
        </p:spPr>
        <p:txBody>
          <a:bodyPr wrap="square" rtlCol="0">
            <a:spAutoFit/>
          </a:bodyPr>
          <a:lstStyle/>
          <a:p>
            <a:pPr algn="ctr"/>
            <a:r>
              <a:rPr lang="en-US" sz="2000" b="1" dirty="0" smtClean="0"/>
              <a:t># of Cores</a:t>
            </a:r>
            <a:endParaRPr lang="en-US" sz="2000" b="1" dirty="0"/>
          </a:p>
        </p:txBody>
      </p:sp>
      <p:sp>
        <p:nvSpPr>
          <p:cNvPr id="12" name="Title 1"/>
          <p:cNvSpPr>
            <a:spLocks noGrp="1"/>
          </p:cNvSpPr>
          <p:nvPr>
            <p:ph type="title"/>
          </p:nvPr>
        </p:nvSpPr>
        <p:spPr>
          <a:xfrm>
            <a:off x="-300300" y="207370"/>
            <a:ext cx="9773789" cy="914399"/>
          </a:xfrm>
        </p:spPr>
        <p:txBody>
          <a:bodyPr>
            <a:normAutofit/>
          </a:bodyPr>
          <a:lstStyle/>
          <a:p>
            <a:pPr>
              <a:lnSpc>
                <a:spcPct val="80000"/>
              </a:lnSpc>
            </a:pPr>
            <a:r>
              <a:rPr lang="en-US" altLang="zh-CN" sz="2800" b="1" dirty="0">
                <a:effectLst>
                  <a:outerShdw blurRad="38100" dist="38100" dir="2700000" algn="tl">
                    <a:srgbClr val="C0C0C0"/>
                  </a:outerShdw>
                </a:effectLst>
                <a:ea typeface="黑体" pitchFamily="49" charset="-122"/>
              </a:rPr>
              <a:t>Revisit the </a:t>
            </a:r>
            <a:r>
              <a:rPr lang="en-US" altLang="zh-CN" sz="2800" b="1" dirty="0">
                <a:effectLst>
                  <a:outerShdw blurRad="38100" dist="38100" dir="2700000" algn="tl">
                    <a:srgbClr val="C0C0C0"/>
                  </a:outerShdw>
                </a:effectLst>
                <a:ea typeface="黑体" pitchFamily="49" charset="-122"/>
              </a:rPr>
              <a:t>Motivation Experiment:</a:t>
            </a:r>
            <a:r>
              <a:rPr lang="en-US" altLang="zh-CN" sz="3100" b="1" dirty="0">
                <a:effectLst>
                  <a:outerShdw blurRad="38100" dist="38100" dir="2700000" algn="tl">
                    <a:srgbClr val="C0C0C0"/>
                  </a:outerShdw>
                </a:effectLst>
                <a:ea typeface="黑体" pitchFamily="49" charset="-122"/>
              </a:rPr>
              <a:t> </a:t>
            </a:r>
            <a:r>
              <a:rPr lang="en-US" altLang="zh-CN" sz="3200" b="1" dirty="0" smtClean="0">
                <a:solidFill>
                  <a:srgbClr val="C00000"/>
                </a:solidFill>
                <a:effectLst>
                  <a:outerShdw blurRad="38100" dist="38100" dir="2700000" algn="tl">
                    <a:srgbClr val="C0C0C0"/>
                  </a:outerShdw>
                </a:effectLst>
                <a:ea typeface="黑体" pitchFamily="49" charset="-122"/>
              </a:rPr>
              <a:t>Hippos’ Use of Cycles </a:t>
            </a:r>
            <a:endParaRPr lang="en-US" sz="3600" b="1" dirty="0">
              <a:solidFill>
                <a:srgbClr val="C00000"/>
              </a:solidFill>
              <a:effectLst>
                <a:outerShdw blurRad="38100" dist="38100" dir="2700000" algn="tl">
                  <a:srgbClr val="C0C0C0"/>
                </a:outerShdw>
              </a:effectLst>
              <a:ea typeface="黑体" pitchFamily="49" charset="-122"/>
            </a:endParaRPr>
          </a:p>
        </p:txBody>
      </p:sp>
      <p:pic>
        <p:nvPicPr>
          <p:cNvPr id="1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0589" y="4118779"/>
            <a:ext cx="4446235" cy="261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25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dirty="0">
                <a:solidFill>
                  <a:srgbClr val="C00000"/>
                </a:solidFill>
                <a:effectLst>
                  <a:outerShdw blurRad="38100" dist="38100" dir="2700000" algn="tl">
                    <a:srgbClr val="C0C0C0"/>
                  </a:outerShdw>
                </a:effectLst>
                <a:ea typeface="黑体" pitchFamily="49" charset="-122"/>
              </a:rPr>
              <a:t>Key-value (KV) Cache Becomes Critical </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2</a:t>
            </a:fld>
            <a:endParaRPr lang="en-US"/>
          </a:p>
        </p:txBody>
      </p:sp>
      <p:sp>
        <p:nvSpPr>
          <p:cNvPr id="6" name="Rectangle 3"/>
          <p:cNvSpPr txBox="1">
            <a:spLocks noChangeArrowheads="1"/>
          </p:cNvSpPr>
          <p:nvPr/>
        </p:nvSpPr>
        <p:spPr bwMode="auto">
          <a:xfrm>
            <a:off x="0" y="1239218"/>
            <a:ext cx="9144000" cy="54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eaLnBrk="1" hangingPunct="1">
              <a:lnSpc>
                <a:spcPct val="80000"/>
              </a:lnSpc>
              <a:buClrTx/>
              <a:buFont typeface="Wingdings" pitchFamily="2" charset="2"/>
              <a:buChar char="q"/>
            </a:pPr>
            <a:r>
              <a:rPr lang="en-US" altLang="zh-CN" sz="2400" kern="0" dirty="0">
                <a:latin typeface="Arial" pitchFamily="34" charset="0"/>
                <a:ea typeface="宋体" charset="-122"/>
                <a:cs typeface="Arial" pitchFamily="34" charset="0"/>
              </a:rPr>
              <a:t>A large-scale </a:t>
            </a:r>
            <a:r>
              <a:rPr lang="en-US" altLang="zh-CN" sz="2400" kern="0" dirty="0">
                <a:solidFill>
                  <a:srgbClr val="FF0000"/>
                </a:solidFill>
                <a:latin typeface="Arial" pitchFamily="34" charset="0"/>
                <a:ea typeface="宋体" charset="-122"/>
                <a:cs typeface="Arial" pitchFamily="34" charset="0"/>
              </a:rPr>
              <a:t>memory pool </a:t>
            </a:r>
            <a:r>
              <a:rPr lang="en-US" altLang="zh-CN" sz="2400" kern="0" dirty="0">
                <a:latin typeface="Arial" pitchFamily="34" charset="0"/>
                <a:ea typeface="宋体" charset="-122"/>
                <a:cs typeface="Arial" pitchFamily="34" charset="0"/>
              </a:rPr>
              <a:t>serving as a cache to support performance-demanding applications. </a:t>
            </a:r>
            <a:endParaRPr lang="en-US" altLang="zh-CN"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endParaRPr lang="en-US" altLang="zh-CN"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altLang="zh-CN" sz="2400" kern="0" dirty="0">
                <a:latin typeface="Arial" pitchFamily="34" charset="0"/>
                <a:ea typeface="宋体" charset="-122"/>
                <a:cs typeface="Arial" pitchFamily="34" charset="0"/>
              </a:rPr>
              <a:t> A </a:t>
            </a:r>
            <a:r>
              <a:rPr lang="en-US" altLang="zh-CN" sz="2400" kern="0" dirty="0">
                <a:latin typeface="Arial" pitchFamily="34" charset="0"/>
                <a:ea typeface="宋体" charset="-122"/>
                <a:cs typeface="Arial" pitchFamily="34" charset="0"/>
              </a:rPr>
              <a:t>performance-critical infrastructure receiving requests (GET/SET/DELETE) and sending replies over the network</a:t>
            </a:r>
            <a:r>
              <a:rPr lang="en-US" altLang="zh-CN" sz="2400" kern="0" dirty="0">
                <a:latin typeface="Arial" pitchFamily="34" charset="0"/>
                <a:ea typeface="宋体" charset="-122"/>
                <a:cs typeface="Arial" pitchFamily="34" charset="0"/>
              </a:rPr>
              <a:t>.</a:t>
            </a:r>
          </a:p>
          <a:p>
            <a:pPr eaLnBrk="1" hangingPunct="1">
              <a:lnSpc>
                <a:spcPct val="80000"/>
              </a:lnSpc>
              <a:buClrTx/>
              <a:buFont typeface="Wingdings" pitchFamily="2" charset="2"/>
              <a:buChar char="q"/>
            </a:pPr>
            <a:endParaRPr lang="en-US" altLang="zh-CN"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altLang="zh-CN" sz="2400" kern="0" dirty="0">
                <a:latin typeface="Arial" pitchFamily="34" charset="0"/>
                <a:ea typeface="宋体" charset="-122"/>
                <a:cs typeface="Arial" pitchFamily="34" charset="0"/>
              </a:rPr>
              <a:t>Example</a:t>
            </a:r>
            <a:r>
              <a:rPr lang="en-US" altLang="zh-CN" sz="2400" kern="0" dirty="0">
                <a:latin typeface="Arial" pitchFamily="34" charset="0"/>
                <a:ea typeface="宋体" charset="-122"/>
                <a:cs typeface="Arial" pitchFamily="34" charset="0"/>
              </a:rPr>
              <a:t>: </a:t>
            </a:r>
            <a:r>
              <a:rPr lang="en-US" sz="2400" kern="0" dirty="0">
                <a:solidFill>
                  <a:srgbClr val="FF0000"/>
                </a:solidFill>
                <a:latin typeface="Arial" pitchFamily="34" charset="0"/>
                <a:ea typeface="宋体" charset="-122"/>
                <a:cs typeface="Arial" pitchFamily="34" charset="0"/>
              </a:rPr>
              <a:t>Memcached</a:t>
            </a:r>
            <a:r>
              <a:rPr lang="en-US" sz="2400" kern="0" dirty="0">
                <a:latin typeface="Arial" pitchFamily="34" charset="0"/>
                <a:ea typeface="宋体" charset="-122"/>
                <a:cs typeface="Arial" pitchFamily="34" charset="0"/>
              </a:rPr>
              <a:t> at Facebook deployed </a:t>
            </a:r>
            <a:r>
              <a:rPr lang="en-US" sz="2400" kern="0" dirty="0" smtClean="0">
                <a:latin typeface="Arial" pitchFamily="34" charset="0"/>
                <a:ea typeface="宋体" charset="-122"/>
                <a:cs typeface="Arial" pitchFamily="34" charset="0"/>
              </a:rPr>
              <a:t>on </a:t>
            </a:r>
            <a:r>
              <a:rPr lang="en-US" sz="2400" kern="0" dirty="0">
                <a:latin typeface="Arial" pitchFamily="34" charset="0"/>
                <a:ea typeface="宋体" charset="-122"/>
                <a:cs typeface="Arial" pitchFamily="34" charset="0"/>
              </a:rPr>
              <a:t>very large number of servers supplying many terabytes of memory</a:t>
            </a:r>
            <a:r>
              <a:rPr lang="en-US" sz="2400" kern="0" dirty="0">
                <a:latin typeface="Arial" pitchFamily="34" charset="0"/>
                <a:ea typeface="宋体" charset="-122"/>
                <a:cs typeface="Arial" pitchFamily="34" charset="0"/>
              </a:rPr>
              <a:t>.</a:t>
            </a:r>
          </a:p>
          <a:p>
            <a:pPr eaLnBrk="1" hangingPunct="1">
              <a:lnSpc>
                <a:spcPct val="80000"/>
              </a:lnSpc>
              <a:buClrTx/>
              <a:buFont typeface="Wingdings" pitchFamily="2" charset="2"/>
              <a:buChar char="q"/>
            </a:pPr>
            <a:endParaRPr lang="en-US"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altLang="zh-CN" sz="2400" kern="0" dirty="0" smtClean="0">
                <a:latin typeface="Arial" pitchFamily="34" charset="0"/>
                <a:ea typeface="宋体" charset="-122"/>
                <a:cs typeface="Arial" pitchFamily="34" charset="0"/>
              </a:rPr>
              <a:t> </a:t>
            </a:r>
            <a:r>
              <a:rPr lang="en-US" altLang="zh-CN" sz="2400" kern="0" dirty="0" smtClean="0">
                <a:solidFill>
                  <a:srgbClr val="FF0000"/>
                </a:solidFill>
                <a:latin typeface="Arial" pitchFamily="34" charset="0"/>
                <a:ea typeface="宋体" charset="-122"/>
                <a:cs typeface="Arial" pitchFamily="34" charset="0"/>
              </a:rPr>
              <a:t>Unquestionably</a:t>
            </a:r>
            <a:r>
              <a:rPr lang="en-US" altLang="zh-CN" sz="2400" kern="0" dirty="0" smtClean="0">
                <a:latin typeface="Arial" pitchFamily="34" charset="0"/>
                <a:ea typeface="宋体" charset="-122"/>
                <a:cs typeface="Arial" pitchFamily="34" charset="0"/>
              </a:rPr>
              <a:t> </a:t>
            </a:r>
            <a:r>
              <a:rPr lang="en-US" altLang="zh-CN" sz="2400" kern="0" dirty="0">
                <a:latin typeface="Arial" pitchFamily="34" charset="0"/>
                <a:ea typeface="宋体" charset="-122"/>
                <a:cs typeface="Arial" pitchFamily="34" charset="0"/>
              </a:rPr>
              <a:t>being memory-intensive and network-intensive.</a:t>
            </a:r>
          </a:p>
          <a:p>
            <a:pPr eaLnBrk="1" hangingPunct="1">
              <a:lnSpc>
                <a:spcPct val="80000"/>
              </a:lnSpc>
              <a:buClrTx/>
              <a:buFont typeface="Wingdings" pitchFamily="2" charset="2"/>
              <a:buChar char="q"/>
            </a:pPr>
            <a:endParaRPr lang="en-US" altLang="zh-CN"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altLang="zh-CN" sz="2400" kern="0" dirty="0">
                <a:latin typeface="Arial" pitchFamily="34" charset="0"/>
                <a:ea typeface="宋体" charset="-122"/>
                <a:cs typeface="Arial" pitchFamily="34" charset="0"/>
              </a:rPr>
              <a:t>But is it also </a:t>
            </a:r>
            <a:r>
              <a:rPr lang="en-US" altLang="zh-CN" sz="2400" kern="0" dirty="0" smtClean="0">
                <a:solidFill>
                  <a:srgbClr val="FF0000"/>
                </a:solidFill>
                <a:latin typeface="Arial" pitchFamily="34" charset="0"/>
                <a:ea typeface="宋体" charset="-122"/>
                <a:cs typeface="Arial" pitchFamily="34" charset="0"/>
              </a:rPr>
              <a:t>CPU-intensive </a:t>
            </a:r>
            <a:r>
              <a:rPr lang="en-US" altLang="zh-CN" sz="2400" kern="0" dirty="0">
                <a:latin typeface="Arial" pitchFamily="34" charset="0"/>
                <a:ea typeface="宋体" charset="-122"/>
                <a:cs typeface="Arial" pitchFamily="34" charset="0"/>
              </a:rPr>
              <a:t>with </a:t>
            </a:r>
            <a:r>
              <a:rPr lang="en-US" altLang="zh-CN" sz="2400" kern="0" dirty="0" smtClean="0">
                <a:latin typeface="Arial" pitchFamily="34" charset="0"/>
                <a:ea typeface="宋体" charset="-122"/>
                <a:cs typeface="Arial" pitchFamily="34" charset="0"/>
              </a:rPr>
              <a:t>its hash </a:t>
            </a:r>
            <a:r>
              <a:rPr lang="en-US" altLang="zh-CN" sz="2400" kern="0" dirty="0">
                <a:latin typeface="Arial" pitchFamily="34" charset="0"/>
                <a:ea typeface="宋体" charset="-122"/>
                <a:cs typeface="Arial" pitchFamily="34" charset="0"/>
              </a:rPr>
              <a:t>table operations? </a:t>
            </a:r>
            <a:endParaRPr lang="en-US" altLang="zh-CN" sz="2400" kern="0" dirty="0">
              <a:latin typeface="Arial" pitchFamily="34" charset="0"/>
              <a:ea typeface="宋体" charset="-122"/>
              <a:cs typeface="Arial" pitchFamily="34" charset="0"/>
            </a:endParaRPr>
          </a:p>
          <a:p>
            <a:pPr marL="0" indent="0" eaLnBrk="1" hangingPunct="1">
              <a:lnSpc>
                <a:spcPct val="80000"/>
              </a:lnSpc>
              <a:buClrTx/>
              <a:buNone/>
            </a:pPr>
            <a:endParaRPr lang="en-US" altLang="zh-CN" sz="2400" kern="0" dirty="0" smtClean="0">
              <a:latin typeface="Arial" pitchFamily="34" charset="0"/>
              <a:ea typeface="宋体" charset="-122"/>
              <a:cs typeface="Arial" pitchFamily="34" charset="0"/>
            </a:endParaRPr>
          </a:p>
          <a:p>
            <a:pPr marL="0" indent="0" eaLnBrk="1" hangingPunct="1">
              <a:lnSpc>
                <a:spcPct val="80000"/>
              </a:lnSpc>
              <a:buClrTx/>
              <a:buNone/>
            </a:pPr>
            <a:r>
              <a:rPr lang="en-US" altLang="zh-CN" sz="2400" kern="0" dirty="0" smtClean="0">
                <a:latin typeface="Arial" pitchFamily="34" charset="0"/>
                <a:ea typeface="宋体" charset="-122"/>
                <a:cs typeface="Arial" pitchFamily="34" charset="0"/>
              </a:rPr>
              <a:t>  </a:t>
            </a:r>
            <a:endParaRPr lang="en-US" altLang="zh-CN" sz="2400" kern="0" dirty="0">
              <a:latin typeface="Arial" pitchFamily="34" charset="0"/>
              <a:ea typeface="宋体" charset="-122"/>
              <a:cs typeface="Arial" pitchFamily="34" charset="0"/>
            </a:endParaRPr>
          </a:p>
        </p:txBody>
      </p:sp>
    </p:spTree>
    <p:extLst>
      <p:ext uri="{BB962C8B-B14F-4D97-AF65-F5344CB8AC3E}">
        <p14:creationId xmlns:p14="http://schemas.microsoft.com/office/powerpoint/2010/main" val="33263331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309" y="81280"/>
            <a:ext cx="9773789" cy="914399"/>
          </a:xfrm>
        </p:spPr>
        <p:txBody>
          <a:bodyPr>
            <a:normAutofit/>
          </a:bodyPr>
          <a:lstStyle/>
          <a:p>
            <a:pPr>
              <a:lnSpc>
                <a:spcPct val="80000"/>
              </a:lnSpc>
            </a:pPr>
            <a:r>
              <a:rPr lang="en-US" altLang="zh-CN" sz="3200" b="1" dirty="0">
                <a:solidFill>
                  <a:srgbClr val="C00000"/>
                </a:solidFill>
                <a:effectLst>
                  <a:outerShdw blurRad="38100" dist="38100" dir="2700000" algn="tl">
                    <a:srgbClr val="C0C0C0"/>
                  </a:outerShdw>
                </a:effectLst>
                <a:ea typeface="黑体" pitchFamily="49" charset="-122"/>
              </a:rPr>
              <a:t>Pushing for the Peak Throughput </a:t>
            </a:r>
            <a:endParaRPr lang="en-US" sz="32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20</a:t>
            </a:fld>
            <a:endParaRPr lang="en-US"/>
          </a:p>
        </p:txBody>
      </p:sp>
      <p:sp>
        <p:nvSpPr>
          <p:cNvPr id="4" name="Rectangle 3"/>
          <p:cNvSpPr/>
          <p:nvPr/>
        </p:nvSpPr>
        <p:spPr>
          <a:xfrm>
            <a:off x="6170251" y="1255916"/>
            <a:ext cx="1977656" cy="27644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ectangle 63"/>
          <p:cNvSpPr/>
          <p:nvPr/>
        </p:nvSpPr>
        <p:spPr>
          <a:xfrm>
            <a:off x="1648560" y="2531870"/>
            <a:ext cx="7238958" cy="63507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953" y="783626"/>
            <a:ext cx="7581954" cy="580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65953" y="1433049"/>
            <a:ext cx="290081" cy="1137731"/>
          </a:xfrm>
          <a:prstGeom prst="rect">
            <a:avLst/>
          </a:prstGeom>
          <a:noFill/>
          <a:ln w="50800">
            <a:solidFill>
              <a:srgbClr val="C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565952" y="4280170"/>
            <a:ext cx="290081" cy="1286729"/>
          </a:xfrm>
          <a:prstGeom prst="rect">
            <a:avLst/>
          </a:prstGeom>
          <a:noFill/>
          <a:ln w="50800">
            <a:solidFill>
              <a:srgbClr val="C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ight Arrow 6"/>
          <p:cNvSpPr/>
          <p:nvPr/>
        </p:nvSpPr>
        <p:spPr>
          <a:xfrm>
            <a:off x="2514600" y="1887614"/>
            <a:ext cx="1219200" cy="265036"/>
          </a:xfrm>
          <a:prstGeom prst="right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5560651" y="1364379"/>
            <a:ext cx="1219200" cy="265036"/>
          </a:xfrm>
          <a:prstGeom prst="right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ight Arrow 16"/>
          <p:cNvSpPr/>
          <p:nvPr/>
        </p:nvSpPr>
        <p:spPr>
          <a:xfrm>
            <a:off x="2514600" y="1849513"/>
            <a:ext cx="2247900" cy="314325"/>
          </a:xfrm>
          <a:prstGeom prst="right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ight Arrow 17"/>
          <p:cNvSpPr/>
          <p:nvPr/>
        </p:nvSpPr>
        <p:spPr>
          <a:xfrm>
            <a:off x="5560652" y="1307229"/>
            <a:ext cx="1733550" cy="325145"/>
          </a:xfrm>
          <a:prstGeom prst="right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Arrow 18"/>
          <p:cNvSpPr/>
          <p:nvPr/>
        </p:nvSpPr>
        <p:spPr>
          <a:xfrm>
            <a:off x="1714500" y="4795719"/>
            <a:ext cx="838200" cy="314325"/>
          </a:xfrm>
          <a:prstGeom prst="right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ight Arrow 19"/>
          <p:cNvSpPr/>
          <p:nvPr/>
        </p:nvSpPr>
        <p:spPr>
          <a:xfrm>
            <a:off x="6553200" y="4283121"/>
            <a:ext cx="702902" cy="325145"/>
          </a:xfrm>
          <a:prstGeom prst="right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6544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1000"/>
                                        <p:tgtEl>
                                          <p:spTgt spid="16"/>
                                        </p:tgtEl>
                                      </p:cBhvr>
                                    </p:animEffect>
                                    <p:anim calcmode="lin" valueType="num">
                                      <p:cBhvr>
                                        <p:cTn id="18" dur="1000" fill="hold"/>
                                        <p:tgtEl>
                                          <p:spTgt spid="16"/>
                                        </p:tgtEl>
                                        <p:attrNameLst>
                                          <p:attrName>ppt_x</p:attrName>
                                        </p:attrNameLst>
                                      </p:cBhvr>
                                      <p:tavLst>
                                        <p:tav tm="0">
                                          <p:val>
                                            <p:strVal val="#ppt_x"/>
                                          </p:val>
                                        </p:tav>
                                        <p:tav tm="100000">
                                          <p:val>
                                            <p:strVal val="#ppt_x"/>
                                          </p:val>
                                        </p:tav>
                                      </p:tavLst>
                                    </p:anim>
                                    <p:anim calcmode="lin" valueType="num">
                                      <p:cBhvr>
                                        <p:cTn id="1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wipe(down)">
                                      <p:cBhvr>
                                        <p:cTn id="24" dur="500"/>
                                        <p:tgtEl>
                                          <p:spTgt spid="17"/>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down)">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Vertic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wipe(down)">
                                      <p:cBhvr>
                                        <p:cTn id="37" dur="500"/>
                                        <p:tgtEl>
                                          <p:spTgt spid="19"/>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wipe(down)">
                                      <p:cBhvr>
                                        <p:cTn id="4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7" grpId="0" animBg="1"/>
      <p:bldP spid="16" grpId="0" animBg="1"/>
      <p:bldP spid="17" grpId="0" animBg="1"/>
      <p:bldP spid="18" grpId="0" animBg="1"/>
      <p:bldP spid="19" grpId="0" animBg="1"/>
      <p:bldP spid="2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170" y="103674"/>
            <a:ext cx="8229600" cy="1143000"/>
          </a:xfrm>
        </p:spPr>
        <p:txBody>
          <a:bodyPr>
            <a:normAutofit/>
          </a:bodyPr>
          <a:lstStyle/>
          <a:p>
            <a:r>
              <a:rPr lang="en-US" sz="3600" b="1" dirty="0">
                <a:solidFill>
                  <a:srgbClr val="C00000"/>
                </a:solidFill>
                <a:effectLst>
                  <a:outerShdw blurRad="38100" dist="38100" dir="2700000" algn="tl">
                    <a:srgbClr val="C0C0C0"/>
                  </a:outerShdw>
                </a:effectLst>
                <a:ea typeface="黑体" pitchFamily="49" charset="-122"/>
              </a:rPr>
              <a:t>Characteristics of the Facebook Traces</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21</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989835506"/>
              </p:ext>
            </p:extLst>
          </p:nvPr>
        </p:nvGraphicFramePr>
        <p:xfrm>
          <a:off x="1524799" y="1901684"/>
          <a:ext cx="6203190" cy="2038104"/>
        </p:xfrm>
        <a:graphic>
          <a:graphicData uri="http://schemas.openxmlformats.org/drawingml/2006/table">
            <a:tbl>
              <a:tblPr firstRow="1" bandRow="1">
                <a:tableStyleId>{5C22544A-7EE6-4342-B048-85BDC9FD1C3A}</a:tableStyleId>
              </a:tblPr>
              <a:tblGrid>
                <a:gridCol w="1033865"/>
                <a:gridCol w="1033865"/>
                <a:gridCol w="1033865"/>
                <a:gridCol w="1033865"/>
                <a:gridCol w="1033865"/>
                <a:gridCol w="1033865"/>
              </a:tblGrid>
              <a:tr h="509526">
                <a:tc>
                  <a:txBody>
                    <a:bodyPr/>
                    <a:lstStyle/>
                    <a:p>
                      <a:endParaRPr lang="en-US" sz="1800" dirty="0"/>
                    </a:p>
                  </a:txBody>
                  <a:tcPr/>
                </a:tc>
                <a:tc>
                  <a:txBody>
                    <a:bodyPr/>
                    <a:lstStyle/>
                    <a:p>
                      <a:r>
                        <a:rPr lang="en-US" sz="1800" dirty="0" smtClean="0"/>
                        <a:t>USR</a:t>
                      </a:r>
                      <a:endParaRPr lang="en-US" sz="1800" dirty="0"/>
                    </a:p>
                  </a:txBody>
                  <a:tcPr/>
                </a:tc>
                <a:tc>
                  <a:txBody>
                    <a:bodyPr/>
                    <a:lstStyle/>
                    <a:p>
                      <a:r>
                        <a:rPr lang="en-US" sz="1800" dirty="0" smtClean="0"/>
                        <a:t>ETC</a:t>
                      </a:r>
                      <a:endParaRPr lang="en-US" sz="1800" dirty="0"/>
                    </a:p>
                  </a:txBody>
                  <a:tcPr/>
                </a:tc>
                <a:tc>
                  <a:txBody>
                    <a:bodyPr/>
                    <a:lstStyle/>
                    <a:p>
                      <a:r>
                        <a:rPr lang="en-US" sz="1800" dirty="0" smtClean="0"/>
                        <a:t>APP</a:t>
                      </a:r>
                      <a:endParaRPr lang="en-US" sz="1800" dirty="0"/>
                    </a:p>
                  </a:txBody>
                  <a:tcPr/>
                </a:tc>
                <a:tc>
                  <a:txBody>
                    <a:bodyPr/>
                    <a:lstStyle/>
                    <a:p>
                      <a:r>
                        <a:rPr lang="en-US" sz="1800" dirty="0" smtClean="0"/>
                        <a:t>VAR</a:t>
                      </a:r>
                      <a:endParaRPr lang="en-US" sz="1800" dirty="0"/>
                    </a:p>
                  </a:txBody>
                  <a:tcPr/>
                </a:tc>
                <a:tc>
                  <a:txBody>
                    <a:bodyPr/>
                    <a:lstStyle/>
                    <a:p>
                      <a:r>
                        <a:rPr lang="en-US" sz="1800" dirty="0" smtClean="0"/>
                        <a:t>SYS</a:t>
                      </a:r>
                      <a:endParaRPr lang="en-US" sz="1800" dirty="0"/>
                    </a:p>
                  </a:txBody>
                  <a:tcPr/>
                </a:tc>
              </a:tr>
              <a:tr h="509526">
                <a:tc>
                  <a:txBody>
                    <a:bodyPr/>
                    <a:lstStyle/>
                    <a:p>
                      <a:r>
                        <a:rPr lang="en-US" sz="1800" dirty="0" smtClean="0"/>
                        <a:t>GET</a:t>
                      </a:r>
                    </a:p>
                  </a:txBody>
                  <a:tcPr/>
                </a:tc>
                <a:tc>
                  <a:txBody>
                    <a:bodyPr/>
                    <a:lstStyle/>
                    <a:p>
                      <a:r>
                        <a:rPr lang="en-US" sz="1800" smtClean="0"/>
                        <a:t>99.7%</a:t>
                      </a:r>
                      <a:endParaRPr lang="en-US" sz="1800" dirty="0"/>
                    </a:p>
                  </a:txBody>
                  <a:tcPr/>
                </a:tc>
                <a:tc>
                  <a:txBody>
                    <a:bodyPr/>
                    <a:lstStyle/>
                    <a:p>
                      <a:r>
                        <a:rPr lang="en-US" sz="1800" dirty="0" smtClean="0"/>
                        <a:t>73.4%</a:t>
                      </a:r>
                      <a:endParaRPr lang="en-US" sz="1800" dirty="0"/>
                    </a:p>
                  </a:txBody>
                  <a:tcPr/>
                </a:tc>
                <a:tc>
                  <a:txBody>
                    <a:bodyPr/>
                    <a:lstStyle/>
                    <a:p>
                      <a:r>
                        <a:rPr lang="en-US" sz="1800" dirty="0" smtClean="0"/>
                        <a:t>83.4%</a:t>
                      </a:r>
                      <a:endParaRPr lang="en-US" sz="1800" dirty="0"/>
                    </a:p>
                  </a:txBody>
                  <a:tcPr/>
                </a:tc>
                <a:tc>
                  <a:txBody>
                    <a:bodyPr/>
                    <a:lstStyle/>
                    <a:p>
                      <a:r>
                        <a:rPr lang="en-US" sz="1800" dirty="0" smtClean="0"/>
                        <a:t>18.0%</a:t>
                      </a:r>
                      <a:endParaRPr lang="en-US" sz="1800" dirty="0"/>
                    </a:p>
                  </a:txBody>
                  <a:tcPr/>
                </a:tc>
                <a:tc>
                  <a:txBody>
                    <a:bodyPr/>
                    <a:lstStyle/>
                    <a:p>
                      <a:r>
                        <a:rPr lang="en-US" sz="1800" dirty="0" smtClean="0"/>
                        <a:t>67.5%</a:t>
                      </a:r>
                      <a:endParaRPr lang="en-US" sz="1800" dirty="0"/>
                    </a:p>
                  </a:txBody>
                  <a:tcPr/>
                </a:tc>
              </a:tr>
              <a:tr h="509526">
                <a:tc>
                  <a:txBody>
                    <a:bodyPr/>
                    <a:lstStyle/>
                    <a:p>
                      <a:r>
                        <a:rPr lang="en-US" sz="1800" dirty="0" smtClean="0"/>
                        <a:t>SET</a:t>
                      </a:r>
                      <a:endParaRPr lang="en-US" sz="1800" dirty="0"/>
                    </a:p>
                  </a:txBody>
                  <a:tcPr/>
                </a:tc>
                <a:tc>
                  <a:txBody>
                    <a:bodyPr/>
                    <a:lstStyle/>
                    <a:p>
                      <a:r>
                        <a:rPr lang="en-US" sz="1800" dirty="0" smtClean="0"/>
                        <a:t>0.2%</a:t>
                      </a:r>
                      <a:endParaRPr lang="en-US" sz="1800" dirty="0"/>
                    </a:p>
                  </a:txBody>
                  <a:tcPr/>
                </a:tc>
                <a:tc>
                  <a:txBody>
                    <a:bodyPr/>
                    <a:lstStyle/>
                    <a:p>
                      <a:r>
                        <a:rPr lang="en-US" sz="1800" dirty="0" smtClean="0"/>
                        <a:t>2.3%</a:t>
                      </a:r>
                      <a:endParaRPr lang="en-US" sz="1800" dirty="0"/>
                    </a:p>
                  </a:txBody>
                  <a:tcPr/>
                </a:tc>
                <a:tc>
                  <a:txBody>
                    <a:bodyPr/>
                    <a:lstStyle/>
                    <a:p>
                      <a:r>
                        <a:rPr lang="en-US" sz="1800" dirty="0" smtClean="0"/>
                        <a:t>5.2%</a:t>
                      </a:r>
                      <a:endParaRPr lang="en-US" sz="1800" dirty="0"/>
                    </a:p>
                  </a:txBody>
                  <a:tcPr/>
                </a:tc>
                <a:tc>
                  <a:txBody>
                    <a:bodyPr/>
                    <a:lstStyle/>
                    <a:p>
                      <a:r>
                        <a:rPr lang="en-US" sz="1800" dirty="0" smtClean="0"/>
                        <a:t>82%</a:t>
                      </a:r>
                      <a:endParaRPr lang="en-US" sz="1800" dirty="0"/>
                    </a:p>
                  </a:txBody>
                  <a:tcPr/>
                </a:tc>
                <a:tc>
                  <a:txBody>
                    <a:bodyPr/>
                    <a:lstStyle/>
                    <a:p>
                      <a:r>
                        <a:rPr lang="en-US" sz="1800" dirty="0" smtClean="0"/>
                        <a:t>32.5%</a:t>
                      </a:r>
                      <a:endParaRPr lang="en-US" sz="1800" dirty="0"/>
                    </a:p>
                  </a:txBody>
                  <a:tcPr/>
                </a:tc>
              </a:tr>
              <a:tr h="509526">
                <a:tc>
                  <a:txBody>
                    <a:bodyPr/>
                    <a:lstStyle/>
                    <a:p>
                      <a:r>
                        <a:rPr lang="en-US" sz="1800" dirty="0" smtClean="0"/>
                        <a:t>DELETE</a:t>
                      </a:r>
                      <a:endParaRPr lang="en-US" sz="1800" dirty="0"/>
                    </a:p>
                  </a:txBody>
                  <a:tcPr/>
                </a:tc>
                <a:tc>
                  <a:txBody>
                    <a:bodyPr/>
                    <a:lstStyle/>
                    <a:p>
                      <a:r>
                        <a:rPr lang="en-US" sz="1800" dirty="0" smtClean="0"/>
                        <a:t>0.1%</a:t>
                      </a:r>
                      <a:endParaRPr lang="en-US" sz="1800" dirty="0"/>
                    </a:p>
                  </a:txBody>
                  <a:tcPr/>
                </a:tc>
                <a:tc>
                  <a:txBody>
                    <a:bodyPr/>
                    <a:lstStyle/>
                    <a:p>
                      <a:r>
                        <a:rPr lang="en-US" sz="1800" dirty="0" smtClean="0"/>
                        <a:t>24.0%</a:t>
                      </a:r>
                      <a:endParaRPr lang="en-US" sz="1800" dirty="0"/>
                    </a:p>
                  </a:txBody>
                  <a:tcPr/>
                </a:tc>
                <a:tc>
                  <a:txBody>
                    <a:bodyPr/>
                    <a:lstStyle/>
                    <a:p>
                      <a:r>
                        <a:rPr lang="en-US" sz="1800" dirty="0" smtClean="0"/>
                        <a:t>11.4%</a:t>
                      </a:r>
                      <a:endParaRPr lang="en-US" sz="1800" dirty="0"/>
                    </a:p>
                  </a:txBody>
                  <a:tcPr/>
                </a:tc>
                <a:tc>
                  <a:txBody>
                    <a:bodyPr/>
                    <a:lstStyle/>
                    <a:p>
                      <a:r>
                        <a:rPr lang="en-US" sz="1800" dirty="0" smtClean="0"/>
                        <a:t>N/A</a:t>
                      </a:r>
                      <a:endParaRPr lang="en-US" sz="1800" dirty="0"/>
                    </a:p>
                  </a:txBody>
                  <a:tcPr/>
                </a:tc>
                <a:tc>
                  <a:txBody>
                    <a:bodyPr/>
                    <a:lstStyle/>
                    <a:p>
                      <a:r>
                        <a:rPr lang="en-US" sz="1800" dirty="0" smtClean="0"/>
                        <a:t>N/A</a:t>
                      </a:r>
                      <a:endParaRPr lang="en-US" sz="1800" dirty="0"/>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391318629"/>
              </p:ext>
            </p:extLst>
          </p:nvPr>
        </p:nvGraphicFramePr>
        <p:xfrm>
          <a:off x="1473890" y="4827772"/>
          <a:ext cx="6203190" cy="1528578"/>
        </p:xfrm>
        <a:graphic>
          <a:graphicData uri="http://schemas.openxmlformats.org/drawingml/2006/table">
            <a:tbl>
              <a:tblPr firstRow="1" bandRow="1">
                <a:tableStyleId>{21E4AEA4-8DFA-4A89-87EB-49C32662AFE0}</a:tableStyleId>
              </a:tblPr>
              <a:tblGrid>
                <a:gridCol w="1033865"/>
                <a:gridCol w="1033865"/>
                <a:gridCol w="1033865"/>
                <a:gridCol w="1033865"/>
                <a:gridCol w="1033865"/>
                <a:gridCol w="1033865"/>
              </a:tblGrid>
              <a:tr h="509526">
                <a:tc>
                  <a:txBody>
                    <a:bodyPr/>
                    <a:lstStyle/>
                    <a:p>
                      <a:endParaRPr lang="en-US" sz="1800" dirty="0"/>
                    </a:p>
                  </a:txBody>
                  <a:tcPr/>
                </a:tc>
                <a:tc>
                  <a:txBody>
                    <a:bodyPr/>
                    <a:lstStyle/>
                    <a:p>
                      <a:r>
                        <a:rPr lang="en-US" sz="1800" dirty="0" smtClean="0"/>
                        <a:t>USR</a:t>
                      </a:r>
                      <a:endParaRPr lang="en-US" sz="1800" dirty="0"/>
                    </a:p>
                  </a:txBody>
                  <a:tcPr/>
                </a:tc>
                <a:tc>
                  <a:txBody>
                    <a:bodyPr/>
                    <a:lstStyle/>
                    <a:p>
                      <a:r>
                        <a:rPr lang="en-US" sz="1800" dirty="0" smtClean="0"/>
                        <a:t>ETC</a:t>
                      </a:r>
                      <a:endParaRPr lang="en-US" sz="1800" dirty="0"/>
                    </a:p>
                  </a:txBody>
                  <a:tcPr/>
                </a:tc>
                <a:tc>
                  <a:txBody>
                    <a:bodyPr/>
                    <a:lstStyle/>
                    <a:p>
                      <a:r>
                        <a:rPr lang="en-US" sz="1800" dirty="0" smtClean="0"/>
                        <a:t>APP</a:t>
                      </a:r>
                      <a:endParaRPr lang="en-US" sz="1800" dirty="0"/>
                    </a:p>
                  </a:txBody>
                  <a:tcPr/>
                </a:tc>
                <a:tc>
                  <a:txBody>
                    <a:bodyPr/>
                    <a:lstStyle/>
                    <a:p>
                      <a:r>
                        <a:rPr lang="en-US" sz="1800" dirty="0" smtClean="0"/>
                        <a:t>VAR</a:t>
                      </a:r>
                      <a:endParaRPr lang="en-US" sz="1800" dirty="0"/>
                    </a:p>
                  </a:txBody>
                  <a:tcPr/>
                </a:tc>
                <a:tc>
                  <a:txBody>
                    <a:bodyPr/>
                    <a:lstStyle/>
                    <a:p>
                      <a:r>
                        <a:rPr lang="en-US" sz="1800" dirty="0" smtClean="0"/>
                        <a:t>SYS</a:t>
                      </a:r>
                      <a:endParaRPr lang="en-US" sz="1800" dirty="0"/>
                    </a:p>
                  </a:txBody>
                  <a:tcPr/>
                </a:tc>
              </a:tr>
              <a:tr h="509526">
                <a:tc>
                  <a:txBody>
                    <a:bodyPr/>
                    <a:lstStyle/>
                    <a:p>
                      <a:r>
                        <a:rPr lang="en-US" sz="1800" dirty="0" smtClean="0"/>
                        <a:t>KEY</a:t>
                      </a:r>
                      <a:endParaRPr lang="en-US" sz="1800" dirty="0" smtClean="0"/>
                    </a:p>
                  </a:txBody>
                  <a:tcPr/>
                </a:tc>
                <a:tc>
                  <a:txBody>
                    <a:bodyPr/>
                    <a:lstStyle/>
                    <a:p>
                      <a:r>
                        <a:rPr lang="en-US" sz="1800" dirty="0" smtClean="0"/>
                        <a:t>16B/22B</a:t>
                      </a:r>
                      <a:endParaRPr lang="en-US" sz="1800" dirty="0"/>
                    </a:p>
                  </a:txBody>
                  <a:tcPr/>
                </a:tc>
                <a:tc>
                  <a:txBody>
                    <a:bodyPr/>
                    <a:lstStyle/>
                    <a:p>
                      <a:r>
                        <a:rPr lang="en-US" sz="1800" dirty="0" smtClean="0"/>
                        <a:t>45B</a:t>
                      </a:r>
                      <a:endParaRPr lang="en-US" sz="1800" dirty="0"/>
                    </a:p>
                  </a:txBody>
                  <a:tcPr/>
                </a:tc>
                <a:tc>
                  <a:txBody>
                    <a:bodyPr/>
                    <a:lstStyle/>
                    <a:p>
                      <a:r>
                        <a:rPr lang="en-US" sz="1800" dirty="0" smtClean="0"/>
                        <a:t>80B</a:t>
                      </a:r>
                      <a:endParaRPr lang="en-US" sz="1800" dirty="0"/>
                    </a:p>
                  </a:txBody>
                  <a:tcPr/>
                </a:tc>
                <a:tc>
                  <a:txBody>
                    <a:bodyPr/>
                    <a:lstStyle/>
                    <a:p>
                      <a:r>
                        <a:rPr lang="en-US" sz="1800" dirty="0" smtClean="0"/>
                        <a:t>30B</a:t>
                      </a:r>
                      <a:endParaRPr lang="en-US" sz="1800" dirty="0"/>
                    </a:p>
                  </a:txBody>
                  <a:tcPr/>
                </a:tc>
                <a:tc>
                  <a:txBody>
                    <a:bodyPr/>
                    <a:lstStyle/>
                    <a:p>
                      <a:r>
                        <a:rPr lang="en-US" sz="1800" dirty="0" smtClean="0"/>
                        <a:t>45B</a:t>
                      </a:r>
                      <a:endParaRPr lang="en-US" sz="1800" dirty="0"/>
                    </a:p>
                  </a:txBody>
                  <a:tcPr/>
                </a:tc>
              </a:tr>
              <a:tr h="509526">
                <a:tc>
                  <a:txBody>
                    <a:bodyPr/>
                    <a:lstStyle/>
                    <a:p>
                      <a:r>
                        <a:rPr lang="en-US" sz="1800" dirty="0" smtClean="0"/>
                        <a:t>VALUE</a:t>
                      </a:r>
                      <a:endParaRPr lang="en-US" sz="1800" dirty="0"/>
                    </a:p>
                  </a:txBody>
                  <a:tcPr/>
                </a:tc>
                <a:tc>
                  <a:txBody>
                    <a:bodyPr/>
                    <a:lstStyle/>
                    <a:p>
                      <a:r>
                        <a:rPr lang="en-US" sz="1800" dirty="0" smtClean="0"/>
                        <a:t>2B</a:t>
                      </a:r>
                      <a:endParaRPr lang="en-US" sz="1800" dirty="0"/>
                    </a:p>
                  </a:txBody>
                  <a:tcPr/>
                </a:tc>
                <a:tc>
                  <a:txBody>
                    <a:bodyPr/>
                    <a:lstStyle/>
                    <a:p>
                      <a:r>
                        <a:rPr lang="en-US" sz="1800" dirty="0" smtClean="0"/>
                        <a:t>450B</a:t>
                      </a:r>
                      <a:endParaRPr lang="en-US" sz="1800" dirty="0"/>
                    </a:p>
                  </a:txBody>
                  <a:tcPr/>
                </a:tc>
                <a:tc>
                  <a:txBody>
                    <a:bodyPr/>
                    <a:lstStyle/>
                    <a:p>
                      <a:r>
                        <a:rPr lang="en-US" sz="1800" dirty="0" smtClean="0"/>
                        <a:t>512B</a:t>
                      </a:r>
                      <a:endParaRPr lang="en-US" sz="1800" dirty="0"/>
                    </a:p>
                  </a:txBody>
                  <a:tcPr/>
                </a:tc>
                <a:tc>
                  <a:txBody>
                    <a:bodyPr/>
                    <a:lstStyle/>
                    <a:p>
                      <a:r>
                        <a:rPr lang="en-US" sz="1800" dirty="0" smtClean="0"/>
                        <a:t>200B</a:t>
                      </a:r>
                      <a:endParaRPr lang="en-US" sz="1800" dirty="0"/>
                    </a:p>
                  </a:txBody>
                  <a:tcPr/>
                </a:tc>
                <a:tc>
                  <a:txBody>
                    <a:bodyPr/>
                    <a:lstStyle/>
                    <a:p>
                      <a:r>
                        <a:rPr lang="en-US" sz="1800" dirty="0" smtClean="0"/>
                        <a:t>640B</a:t>
                      </a:r>
                      <a:endParaRPr lang="en-US" sz="1800" dirty="0"/>
                    </a:p>
                  </a:txBody>
                  <a:tcPr/>
                </a:tc>
              </a:tr>
            </a:tbl>
          </a:graphicData>
        </a:graphic>
      </p:graphicFrame>
      <p:sp>
        <p:nvSpPr>
          <p:cNvPr id="10" name="Rectangle 3"/>
          <p:cNvSpPr txBox="1">
            <a:spLocks noChangeArrowheads="1"/>
          </p:cNvSpPr>
          <p:nvPr/>
        </p:nvSpPr>
        <p:spPr bwMode="auto">
          <a:xfrm>
            <a:off x="457200" y="1224955"/>
            <a:ext cx="8236570" cy="3853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eaLnBrk="1" hangingPunct="1">
              <a:lnSpc>
                <a:spcPct val="80000"/>
              </a:lnSpc>
              <a:buClrTx/>
              <a:buFont typeface="Wingdings" pitchFamily="2" charset="2"/>
              <a:buChar char="q"/>
            </a:pPr>
            <a:r>
              <a:rPr lang="en-US" altLang="zh-CN" sz="2400" kern="0" dirty="0" smtClean="0">
                <a:latin typeface="Arial" pitchFamily="34" charset="0"/>
                <a:ea typeface="宋体" charset="-122"/>
                <a:cs typeface="Arial" pitchFamily="34" charset="0"/>
              </a:rPr>
              <a:t>Request Type Distribution in different </a:t>
            </a:r>
            <a:r>
              <a:rPr lang="en-US" altLang="zh-CN" sz="2400" kern="0" dirty="0">
                <a:latin typeface="Arial" pitchFamily="34" charset="0"/>
                <a:ea typeface="宋体" charset="-122"/>
                <a:cs typeface="Arial" pitchFamily="34" charset="0"/>
              </a:rPr>
              <a:t>M</a:t>
            </a:r>
            <a:r>
              <a:rPr lang="en-US" altLang="zh-CN" sz="2400" kern="0" dirty="0" smtClean="0">
                <a:latin typeface="Arial" pitchFamily="34" charset="0"/>
                <a:ea typeface="宋体" charset="-122"/>
                <a:cs typeface="Arial" pitchFamily="34" charset="0"/>
              </a:rPr>
              <a:t>emcached pools</a:t>
            </a:r>
            <a:endParaRPr lang="en-US" altLang="zh-CN" sz="2000" kern="0" dirty="0">
              <a:latin typeface="Arial" pitchFamily="34" charset="0"/>
              <a:ea typeface="宋体" charset="-122"/>
              <a:cs typeface="Arial" pitchFamily="34" charset="0"/>
            </a:endParaRPr>
          </a:p>
        </p:txBody>
      </p:sp>
      <p:sp>
        <p:nvSpPr>
          <p:cNvPr id="11" name="Rectangle 3"/>
          <p:cNvSpPr txBox="1">
            <a:spLocks noChangeArrowheads="1"/>
          </p:cNvSpPr>
          <p:nvPr/>
        </p:nvSpPr>
        <p:spPr bwMode="auto">
          <a:xfrm>
            <a:off x="464170" y="4182164"/>
            <a:ext cx="8236570" cy="3853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eaLnBrk="1" hangingPunct="1">
              <a:lnSpc>
                <a:spcPct val="80000"/>
              </a:lnSpc>
              <a:buClrTx/>
              <a:buFont typeface="Wingdings" pitchFamily="2" charset="2"/>
              <a:buChar char="q"/>
            </a:pPr>
            <a:r>
              <a:rPr lang="en-US" altLang="zh-CN" sz="2400" kern="0" dirty="0" smtClean="0">
                <a:latin typeface="Arial" pitchFamily="34" charset="0"/>
                <a:ea typeface="宋体" charset="-122"/>
                <a:cs typeface="Arial" pitchFamily="34" charset="0"/>
              </a:rPr>
              <a:t>Request Size (</a:t>
            </a:r>
            <a:r>
              <a:rPr lang="en-US" sz="2000" dirty="0"/>
              <a:t>99% percentile </a:t>
            </a:r>
            <a:r>
              <a:rPr lang="en-US" sz="2000" dirty="0" smtClean="0"/>
              <a:t>size</a:t>
            </a:r>
            <a:r>
              <a:rPr lang="en-US" sz="2000" kern="0" dirty="0">
                <a:latin typeface="Arial" pitchFamily="34" charset="0"/>
                <a:ea typeface="宋体" charset="-122"/>
                <a:cs typeface="Arial" pitchFamily="34" charset="0"/>
              </a:rPr>
              <a:t>)</a:t>
            </a:r>
            <a:endParaRPr lang="en-US" sz="2000" dirty="0"/>
          </a:p>
        </p:txBody>
      </p:sp>
      <p:sp>
        <p:nvSpPr>
          <p:cNvPr id="12" name="Rectangle 11"/>
          <p:cNvSpPr/>
          <p:nvPr/>
        </p:nvSpPr>
        <p:spPr>
          <a:xfrm>
            <a:off x="2590695" y="1901685"/>
            <a:ext cx="805648" cy="2038104"/>
          </a:xfrm>
          <a:prstGeom prst="rect">
            <a:avLst/>
          </a:prstGeom>
          <a:noFill/>
          <a:ln w="28575">
            <a:solidFill>
              <a:srgbClr val="C0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5660465" y="1905051"/>
            <a:ext cx="805648" cy="2038104"/>
          </a:xfrm>
          <a:prstGeom prst="rect">
            <a:avLst/>
          </a:prstGeom>
          <a:noFill/>
          <a:ln w="28575">
            <a:solidFill>
              <a:srgbClr val="C0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2470899" y="4835342"/>
            <a:ext cx="1077843" cy="1521008"/>
          </a:xfrm>
          <a:prstGeom prst="rect">
            <a:avLst/>
          </a:prstGeom>
          <a:noFill/>
          <a:ln w="28575">
            <a:solidFill>
              <a:srgbClr val="C0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457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232" y="-17187"/>
            <a:ext cx="8416123" cy="1143000"/>
          </a:xfrm>
        </p:spPr>
        <p:txBody>
          <a:bodyPr>
            <a:normAutofit/>
          </a:bodyPr>
          <a:lstStyle/>
          <a:p>
            <a:r>
              <a:rPr lang="en-US" sz="3600" b="1" dirty="0">
                <a:solidFill>
                  <a:srgbClr val="C00000"/>
                </a:solidFill>
                <a:effectLst>
                  <a:outerShdw blurRad="38100" dist="38100" dir="2700000" algn="tl">
                    <a:srgbClr val="C0C0C0"/>
                  </a:outerShdw>
                </a:effectLst>
                <a:ea typeface="黑体" pitchFamily="49" charset="-122"/>
              </a:rPr>
              <a:t>Peak Throughput</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8E82DCD2-AB26-425C-8C0B-FA733F08AD90}" type="slidenum">
              <a:rPr lang="en-US" smtClean="0"/>
              <a:t>22</a:t>
            </a:fld>
            <a:endParaRPr lang="en-US"/>
          </a:p>
        </p:txBody>
      </p:sp>
      <p:graphicFrame>
        <p:nvGraphicFramePr>
          <p:cNvPr id="7" name="Content Placeholder 7"/>
          <p:cNvGraphicFramePr>
            <a:graphicFrameLocks/>
          </p:cNvGraphicFramePr>
          <p:nvPr>
            <p:extLst>
              <p:ext uri="{D42A27DB-BD31-4B8C-83A1-F6EECF244321}">
                <p14:modId xmlns:p14="http://schemas.microsoft.com/office/powerpoint/2010/main" val="2810418971"/>
              </p:ext>
            </p:extLst>
          </p:nvPr>
        </p:nvGraphicFramePr>
        <p:xfrm>
          <a:off x="1807082" y="7865448"/>
          <a:ext cx="6879718" cy="4754880"/>
        </p:xfrm>
        <a:graphic>
          <a:graphicData uri="http://schemas.openxmlformats.org/drawingml/2006/chart">
            <c:chart xmlns:c="http://schemas.openxmlformats.org/drawingml/2006/chart" xmlns:r="http://schemas.openxmlformats.org/officeDocument/2006/relationships" r:id="rId3"/>
          </a:graphicData>
        </a:graphic>
      </p:graphicFrame>
      <p:pic>
        <p:nvPicPr>
          <p:cNvPr id="614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6150" y="988675"/>
            <a:ext cx="6896100" cy="515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Rectangle 11"/>
          <p:cNvSpPr/>
          <p:nvPr/>
        </p:nvSpPr>
        <p:spPr>
          <a:xfrm>
            <a:off x="1069880" y="1564574"/>
            <a:ext cx="375874" cy="1137731"/>
          </a:xfrm>
          <a:prstGeom prst="rect">
            <a:avLst/>
          </a:prstGeom>
          <a:noFill/>
          <a:ln w="508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1089335" y="3944768"/>
            <a:ext cx="375874" cy="1286729"/>
          </a:xfrm>
          <a:prstGeom prst="rect">
            <a:avLst/>
          </a:prstGeom>
          <a:noFill/>
          <a:ln w="508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rot="16200000">
            <a:off x="553440" y="1771081"/>
            <a:ext cx="1361872" cy="461665"/>
          </a:xfrm>
          <a:prstGeom prst="rect">
            <a:avLst/>
          </a:prstGeom>
          <a:noFill/>
          <a:ln>
            <a:solidFill>
              <a:schemeClr val="tx1"/>
            </a:solidFill>
            <a:prstDash val="dash"/>
          </a:ln>
        </p:spPr>
        <p:txBody>
          <a:bodyPr wrap="square" rtlCol="0">
            <a:spAutoFit/>
          </a:bodyPr>
          <a:lstStyle/>
          <a:p>
            <a:r>
              <a:rPr lang="en-US" sz="2400" b="1" dirty="0" smtClean="0"/>
              <a:t>1GBps</a:t>
            </a:r>
            <a:endParaRPr lang="en-US" sz="2400" b="1" dirty="0"/>
          </a:p>
        </p:txBody>
      </p:sp>
      <p:sp>
        <p:nvSpPr>
          <p:cNvPr id="15" name="TextBox 14"/>
          <p:cNvSpPr txBox="1"/>
          <p:nvPr/>
        </p:nvSpPr>
        <p:spPr>
          <a:xfrm rot="16200000">
            <a:off x="592350" y="4300273"/>
            <a:ext cx="1361872" cy="461665"/>
          </a:xfrm>
          <a:prstGeom prst="rect">
            <a:avLst/>
          </a:prstGeom>
          <a:noFill/>
          <a:ln>
            <a:solidFill>
              <a:schemeClr val="tx1"/>
            </a:solidFill>
            <a:prstDash val="dash"/>
          </a:ln>
        </p:spPr>
        <p:txBody>
          <a:bodyPr wrap="square" rtlCol="0">
            <a:spAutoFit/>
          </a:bodyPr>
          <a:lstStyle>
            <a:defPPr>
              <a:defRPr lang="en-US"/>
            </a:defPPr>
            <a:lvl1pPr>
              <a:defRPr sz="2400" b="1"/>
            </a:lvl1pPr>
          </a:lstStyle>
          <a:p>
            <a:r>
              <a:rPr lang="en-US" dirty="0"/>
              <a:t>10GBps</a:t>
            </a:r>
          </a:p>
        </p:txBody>
      </p:sp>
      <p:sp>
        <p:nvSpPr>
          <p:cNvPr id="16" name="Rectangle 15"/>
          <p:cNvSpPr/>
          <p:nvPr/>
        </p:nvSpPr>
        <p:spPr>
          <a:xfrm>
            <a:off x="3009820" y="1416477"/>
            <a:ext cx="1077843" cy="1521008"/>
          </a:xfrm>
          <a:prstGeom prst="rect">
            <a:avLst/>
          </a:prstGeom>
          <a:noFill/>
          <a:ln w="28575">
            <a:solidFill>
              <a:srgbClr val="C0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6014278" y="2001913"/>
            <a:ext cx="887265" cy="958678"/>
          </a:xfrm>
          <a:prstGeom prst="rect">
            <a:avLst/>
          </a:prstGeom>
          <a:noFill/>
          <a:ln w="28575">
            <a:solidFill>
              <a:srgbClr val="C0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54735827"/>
      </p:ext>
    </p:extLst>
  </p:cSld>
  <p:clrMapOvr>
    <a:masterClrMapping/>
  </p:clrMapOvr>
  <mc:AlternateContent xmlns:mc="http://schemas.openxmlformats.org/markup-compatibility/2006" xmlns:p14="http://schemas.microsoft.com/office/powerpoint/2010/main">
    <mc:Choice Requires="p14">
      <p:transition spd="slow" p14:dur="2000" advTm="105954"/>
    </mc:Choice>
    <mc:Fallback xmlns="">
      <p:transition spd="slow" advTm="1059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arn(inVertic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6"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C00000"/>
                </a:solidFill>
                <a:effectLst>
                  <a:outerShdw blurRad="38100" dist="38100" dir="2700000" algn="tl">
                    <a:srgbClr val="C0C0C0"/>
                  </a:outerShdw>
                </a:effectLst>
                <a:ea typeface="黑体" pitchFamily="49" charset="-122"/>
              </a:rPr>
              <a:t>Energy Consumption</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B3E3468B-7D83-F14D-AB7B-FF71690DF428}" type="slidenum">
              <a:rPr lang="en-US" smtClean="0"/>
              <a:t>23</a:t>
            </a:fld>
            <a:endParaRPr lang="en-US"/>
          </a:p>
        </p:txBody>
      </p:sp>
      <p:graphicFrame>
        <p:nvGraphicFramePr>
          <p:cNvPr id="6" name="Chart 5"/>
          <p:cNvGraphicFramePr>
            <a:graphicFrameLocks/>
          </p:cNvGraphicFramePr>
          <p:nvPr>
            <p:extLst>
              <p:ext uri="{D42A27DB-BD31-4B8C-83A1-F6EECF244321}">
                <p14:modId xmlns:p14="http://schemas.microsoft.com/office/powerpoint/2010/main" val="4265762884"/>
              </p:ext>
            </p:extLst>
          </p:nvPr>
        </p:nvGraphicFramePr>
        <p:xfrm>
          <a:off x="830464" y="1223085"/>
          <a:ext cx="7107305" cy="49387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387826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5987"/>
            <a:ext cx="9086850" cy="914400"/>
          </a:xfrm>
        </p:spPr>
        <p:txBody>
          <a:bodyPr>
            <a:normAutofit/>
          </a:bodyPr>
          <a:lstStyle/>
          <a:p>
            <a:pPr lvl="1" algn="ctr">
              <a:lnSpc>
                <a:spcPct val="80000"/>
              </a:lnSpc>
            </a:pPr>
            <a:r>
              <a:rPr lang="en-US" altLang="zh-CN" sz="3600" b="1" kern="1200" dirty="0" smtClean="0">
                <a:solidFill>
                  <a:srgbClr val="C00000"/>
                </a:solidFill>
                <a:effectLst>
                  <a:outerShdw blurRad="38100" dist="38100" dir="2700000" algn="tl">
                    <a:srgbClr val="C0C0C0"/>
                  </a:outerShdw>
                </a:effectLst>
                <a:latin typeface="+mj-lt"/>
                <a:ea typeface="黑体" pitchFamily="49" charset="-122"/>
                <a:cs typeface="+mj-cs"/>
              </a:rPr>
              <a:t>Conclusions</a:t>
            </a:r>
            <a:endParaRPr lang="en-US" altLang="zh-CN" sz="3600" b="1" kern="1200" dirty="0">
              <a:solidFill>
                <a:srgbClr val="C00000"/>
              </a:solidFill>
              <a:effectLst>
                <a:outerShdw blurRad="38100" dist="38100" dir="2700000" algn="tl">
                  <a:srgbClr val="C0C0C0"/>
                </a:outerShdw>
              </a:effectLst>
              <a:latin typeface="+mj-lt"/>
              <a:ea typeface="黑体" pitchFamily="49" charset="-122"/>
              <a:cs typeface="+mj-cs"/>
            </a:endParaRPr>
          </a:p>
        </p:txBody>
      </p:sp>
      <p:sp>
        <p:nvSpPr>
          <p:cNvPr id="4" name="Rectangle 3"/>
          <p:cNvSpPr txBox="1">
            <a:spLocks noChangeArrowheads="1"/>
          </p:cNvSpPr>
          <p:nvPr/>
        </p:nvSpPr>
        <p:spPr bwMode="auto">
          <a:xfrm>
            <a:off x="57150" y="1296394"/>
            <a:ext cx="8953500" cy="50405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eaLnBrk="1" hangingPunct="1">
              <a:lnSpc>
                <a:spcPct val="80000"/>
              </a:lnSpc>
              <a:buClrTx/>
              <a:buFont typeface="Wingdings" pitchFamily="2" charset="2"/>
              <a:buChar char="q"/>
            </a:pPr>
            <a:r>
              <a:rPr lang="en-US" altLang="zh-CN" sz="2400" dirty="0" smtClean="0">
                <a:solidFill>
                  <a:schemeClr val="tx1">
                    <a:lumMod val="95000"/>
                    <a:lumOff val="5000"/>
                  </a:schemeClr>
                </a:solidFill>
                <a:latin typeface="Arial" charset="0"/>
                <a:ea typeface="宋体" charset="-122"/>
                <a:cs typeface="+mn-cs"/>
              </a:rPr>
              <a:t>User-level KV cache tends to be </a:t>
            </a:r>
            <a:r>
              <a:rPr lang="en-US" altLang="zh-CN" sz="2400" dirty="0">
                <a:solidFill>
                  <a:srgbClr val="C00000"/>
                </a:solidFill>
                <a:latin typeface="Arial" charset="0"/>
                <a:ea typeface="宋体" charset="-122"/>
                <a:cs typeface="+mn-cs"/>
              </a:rPr>
              <a:t>CPU bound</a:t>
            </a:r>
            <a:r>
              <a:rPr lang="en-US" altLang="zh-CN" sz="2400" dirty="0" smtClean="0">
                <a:solidFill>
                  <a:schemeClr val="tx1">
                    <a:lumMod val="95000"/>
                    <a:lumOff val="5000"/>
                  </a:schemeClr>
                </a:solidFill>
                <a:latin typeface="Arial" charset="0"/>
                <a:ea typeface="宋体" charset="-122"/>
                <a:cs typeface="+mn-cs"/>
              </a:rPr>
              <a:t> with its performance bottleneck on the network stack. </a:t>
            </a:r>
          </a:p>
          <a:p>
            <a:pPr marL="0" indent="0" eaLnBrk="1" hangingPunct="1">
              <a:lnSpc>
                <a:spcPct val="80000"/>
              </a:lnSpc>
              <a:buClrTx/>
              <a:buNone/>
            </a:pPr>
            <a:endParaRPr lang="en-US" altLang="zh-CN" sz="2400" dirty="0">
              <a:solidFill>
                <a:schemeClr val="tx1">
                  <a:lumMod val="95000"/>
                  <a:lumOff val="5000"/>
                </a:schemeClr>
              </a:solidFill>
              <a:latin typeface="Arial" charset="0"/>
              <a:ea typeface="宋体" charset="-122"/>
              <a:cs typeface="+mn-cs"/>
            </a:endParaRPr>
          </a:p>
          <a:p>
            <a:pPr marL="342900" lvl="2" indent="-342900" eaLnBrk="1" hangingPunct="1">
              <a:lnSpc>
                <a:spcPct val="80000"/>
              </a:lnSpc>
              <a:buClrTx/>
              <a:buSzPct val="90000"/>
              <a:buFont typeface="Wingdings" pitchFamily="2" charset="2"/>
              <a:buChar char="q"/>
            </a:pPr>
            <a:r>
              <a:rPr lang="en-US" altLang="zh-CN" dirty="0">
                <a:solidFill>
                  <a:schemeClr val="tx1">
                    <a:lumMod val="95000"/>
                    <a:lumOff val="5000"/>
                  </a:schemeClr>
                </a:solidFill>
                <a:latin typeface="Arial" charset="0"/>
                <a:ea typeface="宋体" charset="-122"/>
                <a:cs typeface="+mn-cs"/>
              </a:rPr>
              <a:t>Building </a:t>
            </a:r>
            <a:r>
              <a:rPr lang="en-US" altLang="zh-CN" dirty="0" smtClean="0">
                <a:solidFill>
                  <a:schemeClr val="tx1">
                    <a:lumMod val="95000"/>
                    <a:lumOff val="5000"/>
                  </a:schemeClr>
                </a:solidFill>
                <a:latin typeface="Arial" charset="0"/>
                <a:ea typeface="宋体" charset="-122"/>
                <a:cs typeface="+mn-cs"/>
              </a:rPr>
              <a:t>an in-kernel KV cache as a </a:t>
            </a:r>
            <a:r>
              <a:rPr lang="en-US" altLang="zh-CN" dirty="0">
                <a:solidFill>
                  <a:srgbClr val="C00000"/>
                </a:solidFill>
                <a:latin typeface="Arial" charset="0"/>
                <a:ea typeface="宋体" charset="-122"/>
                <a:cs typeface="+mn-cs"/>
              </a:rPr>
              <a:t>high-performance and energy-efficient</a:t>
            </a:r>
            <a:r>
              <a:rPr lang="en-US" altLang="zh-CN" dirty="0" smtClean="0">
                <a:solidFill>
                  <a:schemeClr val="tx1">
                    <a:lumMod val="95000"/>
                    <a:lumOff val="5000"/>
                  </a:schemeClr>
                </a:solidFill>
                <a:latin typeface="Arial" charset="0"/>
                <a:ea typeface="宋体" charset="-122"/>
                <a:cs typeface="+mn-cs"/>
              </a:rPr>
              <a:t> appliance is </a:t>
            </a:r>
            <a:r>
              <a:rPr lang="en-US" altLang="zh-CN" dirty="0">
                <a:solidFill>
                  <a:schemeClr val="tx1">
                    <a:lumMod val="95000"/>
                    <a:lumOff val="5000"/>
                  </a:schemeClr>
                </a:solidFill>
                <a:latin typeface="Arial" charset="0"/>
                <a:ea typeface="宋体" charset="-122"/>
                <a:cs typeface="+mn-cs"/>
              </a:rPr>
              <a:t>a viable and promising solution. </a:t>
            </a:r>
            <a:endParaRPr lang="en-US" altLang="zh-CN" sz="2400" dirty="0" smtClean="0">
              <a:solidFill>
                <a:schemeClr val="tx1">
                  <a:lumMod val="95000"/>
                  <a:lumOff val="5000"/>
                </a:schemeClr>
              </a:solidFill>
              <a:latin typeface="Arial" charset="0"/>
              <a:ea typeface="宋体" charset="-122"/>
              <a:cs typeface="+mn-cs"/>
            </a:endParaRPr>
          </a:p>
          <a:p>
            <a:pPr eaLnBrk="1" hangingPunct="1">
              <a:lnSpc>
                <a:spcPct val="80000"/>
              </a:lnSpc>
              <a:buClrTx/>
              <a:buFont typeface="Wingdings" pitchFamily="2" charset="2"/>
              <a:buChar char="q"/>
            </a:pPr>
            <a:endParaRPr lang="en-US" altLang="zh-CN" sz="2400" dirty="0">
              <a:solidFill>
                <a:schemeClr val="tx1">
                  <a:lumMod val="95000"/>
                  <a:lumOff val="5000"/>
                </a:schemeClr>
              </a:solidFill>
              <a:latin typeface="Arial" charset="0"/>
              <a:ea typeface="宋体" charset="-122"/>
              <a:cs typeface="+mn-cs"/>
            </a:endParaRPr>
          </a:p>
          <a:p>
            <a:pPr eaLnBrk="1" hangingPunct="1">
              <a:lnSpc>
                <a:spcPct val="80000"/>
              </a:lnSpc>
              <a:buClrTx/>
              <a:buFont typeface="Wingdings" pitchFamily="2" charset="2"/>
              <a:buChar char="q"/>
            </a:pPr>
            <a:r>
              <a:rPr lang="en-US" altLang="zh-CN" sz="2400" dirty="0" smtClean="0">
                <a:solidFill>
                  <a:schemeClr val="tx1">
                    <a:lumMod val="95000"/>
                    <a:lumOff val="5000"/>
                  </a:schemeClr>
                </a:solidFill>
                <a:latin typeface="Arial" charset="0"/>
                <a:ea typeface="宋体" charset="-122"/>
                <a:cs typeface="+mn-cs"/>
              </a:rPr>
              <a:t>Hippos removes the </a:t>
            </a:r>
            <a:r>
              <a:rPr lang="en-US" altLang="zh-CN" sz="2400" dirty="0">
                <a:solidFill>
                  <a:srgbClr val="C00000"/>
                </a:solidFill>
                <a:latin typeface="Arial" charset="0"/>
                <a:ea typeface="宋体" charset="-122"/>
                <a:cs typeface="+mn-cs"/>
              </a:rPr>
              <a:t>bottlenecks</a:t>
            </a:r>
            <a:r>
              <a:rPr lang="en-US" altLang="zh-CN" sz="2400" dirty="0" smtClean="0">
                <a:solidFill>
                  <a:schemeClr val="tx1">
                    <a:lumMod val="95000"/>
                    <a:lumOff val="5000"/>
                  </a:schemeClr>
                </a:solidFill>
                <a:latin typeface="Arial" charset="0"/>
                <a:ea typeface="宋体" charset="-122"/>
                <a:cs typeface="+mn-cs"/>
              </a:rPr>
              <a:t> limiting KV-cache’s performanc</a:t>
            </a:r>
            <a:r>
              <a:rPr lang="en-US" altLang="zh-CN" sz="2400" dirty="0" smtClean="0">
                <a:solidFill>
                  <a:schemeClr val="tx1">
                    <a:lumMod val="95000"/>
                    <a:lumOff val="5000"/>
                  </a:schemeClr>
                </a:solidFill>
                <a:latin typeface="Arial" charset="0"/>
                <a:ea typeface="宋体" charset="-122"/>
                <a:cs typeface="+mn-cs"/>
              </a:rPr>
              <a:t>e at the network stack and within the cache.</a:t>
            </a:r>
            <a:r>
              <a:rPr lang="en-US" sz="2400" dirty="0" smtClean="0">
                <a:solidFill>
                  <a:schemeClr val="tx1">
                    <a:lumMod val="95000"/>
                    <a:lumOff val="5000"/>
                  </a:schemeClr>
                </a:solidFill>
                <a:latin typeface="Arial" charset="0"/>
                <a:ea typeface="宋体" charset="-122"/>
                <a:cs typeface="+mn-cs"/>
              </a:rPr>
              <a:t> </a:t>
            </a:r>
            <a:endParaRPr lang="en-US" sz="2400" dirty="0" smtClean="0">
              <a:solidFill>
                <a:schemeClr val="tx1">
                  <a:lumMod val="95000"/>
                  <a:lumOff val="5000"/>
                </a:schemeClr>
              </a:solidFill>
              <a:latin typeface="Arial" charset="0"/>
              <a:ea typeface="宋体" charset="-122"/>
              <a:cs typeface="+mn-cs"/>
            </a:endParaRPr>
          </a:p>
          <a:p>
            <a:pPr eaLnBrk="1" hangingPunct="1">
              <a:lnSpc>
                <a:spcPct val="80000"/>
              </a:lnSpc>
              <a:buClrTx/>
              <a:buFont typeface="Wingdings" pitchFamily="2" charset="2"/>
              <a:buChar char="q"/>
            </a:pPr>
            <a:endParaRPr lang="en-US" sz="2400" dirty="0">
              <a:solidFill>
                <a:schemeClr val="tx1">
                  <a:lumMod val="95000"/>
                  <a:lumOff val="5000"/>
                </a:schemeClr>
              </a:solidFill>
              <a:latin typeface="Arial" charset="0"/>
              <a:ea typeface="宋体" charset="-122"/>
              <a:cs typeface="+mn-cs"/>
            </a:endParaRPr>
          </a:p>
          <a:p>
            <a:pPr eaLnBrk="1" hangingPunct="1">
              <a:lnSpc>
                <a:spcPct val="80000"/>
              </a:lnSpc>
              <a:buClrTx/>
              <a:buFont typeface="Wingdings" pitchFamily="2" charset="2"/>
              <a:buChar char="q"/>
            </a:pPr>
            <a:r>
              <a:rPr lang="en-US" altLang="zh-CN" sz="2400" dirty="0">
                <a:solidFill>
                  <a:schemeClr val="tx1">
                    <a:lumMod val="95000"/>
                    <a:lumOff val="5000"/>
                  </a:schemeClr>
                </a:solidFill>
                <a:latin typeface="Arial" charset="0"/>
                <a:ea typeface="宋体" charset="-122"/>
                <a:cs typeface="+mn-cs"/>
              </a:rPr>
              <a:t>The prototype implementation demonstrates </a:t>
            </a:r>
            <a:r>
              <a:rPr lang="en-US" altLang="zh-CN" sz="2400" dirty="0" smtClean="0">
                <a:solidFill>
                  <a:schemeClr val="tx1">
                    <a:lumMod val="95000"/>
                    <a:lumOff val="5000"/>
                  </a:schemeClr>
                </a:solidFill>
                <a:latin typeface="Arial" charset="0"/>
                <a:ea typeface="宋体" charset="-122"/>
                <a:cs typeface="+mn-cs"/>
              </a:rPr>
              <a:t>that </a:t>
            </a:r>
            <a:r>
              <a:rPr lang="en-US" altLang="zh-CN" sz="2400" dirty="0">
                <a:solidFill>
                  <a:schemeClr val="tx1">
                    <a:lumMod val="95000"/>
                    <a:lumOff val="5000"/>
                  </a:schemeClr>
                </a:solidFill>
                <a:latin typeface="Arial" charset="0"/>
                <a:ea typeface="宋体" charset="-122"/>
              </a:rPr>
              <a:t>Hippos </a:t>
            </a:r>
            <a:r>
              <a:rPr lang="en-US" altLang="zh-CN" sz="2400" dirty="0" smtClean="0">
                <a:solidFill>
                  <a:schemeClr val="tx1">
                    <a:lumMod val="95000"/>
                    <a:lumOff val="5000"/>
                  </a:schemeClr>
                </a:solidFill>
                <a:latin typeface="Arial" charset="0"/>
                <a:ea typeface="宋体" charset="-122"/>
                <a:cs typeface="+mn-cs"/>
              </a:rPr>
              <a:t>can </a:t>
            </a:r>
            <a:r>
              <a:rPr lang="en-US" altLang="zh-CN" sz="2400" dirty="0">
                <a:solidFill>
                  <a:schemeClr val="tx1">
                    <a:lumMod val="95000"/>
                    <a:lumOff val="5000"/>
                  </a:schemeClr>
                </a:solidFill>
                <a:latin typeface="Arial" charset="0"/>
                <a:ea typeface="宋体" charset="-122"/>
                <a:cs typeface="+mn-cs"/>
              </a:rPr>
              <a:t>effectively </a:t>
            </a:r>
            <a:r>
              <a:rPr lang="en-US" altLang="zh-CN" sz="2400" dirty="0">
                <a:solidFill>
                  <a:srgbClr val="C00000"/>
                </a:solidFill>
                <a:latin typeface="Arial" charset="0"/>
                <a:ea typeface="宋体" charset="-122"/>
                <a:cs typeface="+mn-cs"/>
              </a:rPr>
              <a:t>improve</a:t>
            </a:r>
            <a:r>
              <a:rPr lang="en-US" altLang="zh-CN" sz="2400" dirty="0" smtClean="0">
                <a:solidFill>
                  <a:schemeClr val="tx1">
                    <a:lumMod val="95000"/>
                    <a:lumOff val="5000"/>
                  </a:schemeClr>
                </a:solidFill>
                <a:latin typeface="Arial" charset="0"/>
                <a:ea typeface="宋体" charset="-122"/>
                <a:cs typeface="+mn-cs"/>
              </a:rPr>
              <a:t> system’s </a:t>
            </a:r>
            <a:r>
              <a:rPr lang="en-US" altLang="zh-CN" sz="2400" dirty="0" smtClean="0">
                <a:solidFill>
                  <a:schemeClr val="tx1">
                    <a:lumMod val="95000"/>
                    <a:lumOff val="5000"/>
                  </a:schemeClr>
                </a:solidFill>
                <a:latin typeface="Arial" charset="0"/>
                <a:ea typeface="宋体" charset="-122"/>
                <a:cs typeface="+mn-cs"/>
              </a:rPr>
              <a:t>throughput and </a:t>
            </a:r>
            <a:r>
              <a:rPr lang="en-US" altLang="zh-CN" sz="2400" dirty="0" smtClean="0">
                <a:solidFill>
                  <a:schemeClr val="tx1">
                    <a:lumMod val="95000"/>
                    <a:lumOff val="5000"/>
                  </a:schemeClr>
                </a:solidFill>
                <a:latin typeface="Arial" charset="0"/>
                <a:ea typeface="宋体" charset="-122"/>
                <a:cs typeface="+mn-cs"/>
              </a:rPr>
              <a:t>reduce energy consumption. </a:t>
            </a:r>
            <a:endParaRPr lang="en-US" altLang="zh-CN" sz="2400" dirty="0">
              <a:solidFill>
                <a:schemeClr val="tx1">
                  <a:lumMod val="95000"/>
                  <a:lumOff val="5000"/>
                </a:schemeClr>
              </a:solidFill>
              <a:latin typeface="Arial" charset="0"/>
              <a:ea typeface="宋体" charset="-122"/>
              <a:cs typeface="+mn-cs"/>
            </a:endParaRPr>
          </a:p>
        </p:txBody>
      </p:sp>
    </p:spTree>
    <p:extLst>
      <p:ext uri="{BB962C8B-B14F-4D97-AF65-F5344CB8AC3E}">
        <p14:creationId xmlns:p14="http://schemas.microsoft.com/office/powerpoint/2010/main" val="4287270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558" y="0"/>
            <a:ext cx="8229600" cy="1143000"/>
          </a:xfrm>
        </p:spPr>
        <p:txBody>
          <a:bodyPr>
            <a:normAutofit/>
          </a:bodyPr>
          <a:lstStyle/>
          <a:p>
            <a:r>
              <a:rPr lang="en-US" sz="3600" b="1" dirty="0" smtClean="0">
                <a:solidFill>
                  <a:srgbClr val="C00000"/>
                </a:solidFill>
                <a:effectLst>
                  <a:outerShdw blurRad="38100" dist="38100" dir="2700000" algn="tl">
                    <a:srgbClr val="C0C0C0"/>
                  </a:outerShdw>
                </a:effectLst>
                <a:ea typeface="黑体" pitchFamily="49" charset="-122"/>
              </a:rPr>
              <a:t>Outline</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3</a:t>
            </a:fld>
            <a:endParaRPr lang="en-US"/>
          </a:p>
        </p:txBody>
      </p:sp>
      <p:sp>
        <p:nvSpPr>
          <p:cNvPr id="6" name="Rectangle 3"/>
          <p:cNvSpPr txBox="1">
            <a:spLocks noChangeArrowheads="1"/>
          </p:cNvSpPr>
          <p:nvPr/>
        </p:nvSpPr>
        <p:spPr bwMode="auto">
          <a:xfrm>
            <a:off x="0" y="955750"/>
            <a:ext cx="9144000" cy="54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eaLnBrk="1" hangingPunct="1">
              <a:lnSpc>
                <a:spcPct val="80000"/>
              </a:lnSpc>
              <a:buClrTx/>
              <a:buFont typeface="Wingdings" pitchFamily="2" charset="2"/>
              <a:buChar char="q"/>
            </a:pPr>
            <a:r>
              <a:rPr lang="en-US" altLang="zh-CN" sz="2400" kern="0" dirty="0" smtClean="0">
                <a:latin typeface="Arial" pitchFamily="34" charset="0"/>
                <a:ea typeface="宋体" charset="-122"/>
                <a:cs typeface="Arial" pitchFamily="34" charset="0"/>
              </a:rPr>
              <a:t>Investigation of problem: </a:t>
            </a:r>
          </a:p>
          <a:p>
            <a:pPr lvl="2" eaLnBrk="1" hangingPunct="1">
              <a:lnSpc>
                <a:spcPct val="80000"/>
              </a:lnSpc>
              <a:buClrTx/>
              <a:buFont typeface="Wingdings" pitchFamily="2" charset="2"/>
              <a:buChar char="Ø"/>
            </a:pPr>
            <a:r>
              <a:rPr lang="en-US" altLang="zh-CN" kern="0" dirty="0" smtClean="0">
                <a:solidFill>
                  <a:srgbClr val="FF0000"/>
                </a:solidFill>
                <a:latin typeface="Arial" pitchFamily="34" charset="0"/>
                <a:ea typeface="宋体" charset="-122"/>
                <a:cs typeface="Arial" pitchFamily="34" charset="0"/>
              </a:rPr>
              <a:t>Is </a:t>
            </a:r>
            <a:r>
              <a:rPr lang="en-US" altLang="zh-CN" kern="0" dirty="0">
                <a:solidFill>
                  <a:srgbClr val="FF0000"/>
                </a:solidFill>
                <a:latin typeface="Arial" pitchFamily="34" charset="0"/>
                <a:ea typeface="宋体" charset="-122"/>
                <a:cs typeface="Arial" pitchFamily="34" charset="0"/>
              </a:rPr>
              <a:t>Memcached CPU-bound? </a:t>
            </a:r>
            <a:endParaRPr lang="en-US" altLang="zh-CN" kern="0" dirty="0">
              <a:solidFill>
                <a:srgbClr val="FF0000"/>
              </a:solidFill>
              <a:latin typeface="Arial" pitchFamily="34" charset="0"/>
              <a:ea typeface="宋体" charset="-122"/>
              <a:cs typeface="Arial" pitchFamily="34" charset="0"/>
            </a:endParaRPr>
          </a:p>
          <a:p>
            <a:pPr eaLnBrk="1" hangingPunct="1">
              <a:lnSpc>
                <a:spcPct val="80000"/>
              </a:lnSpc>
              <a:buClrTx/>
              <a:buFont typeface="Wingdings" pitchFamily="2" charset="2"/>
              <a:buChar char="q"/>
            </a:pPr>
            <a:endParaRPr lang="en-US" altLang="zh-CN"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altLang="zh-CN" sz="2400" kern="0" dirty="0" smtClean="0">
                <a:latin typeface="Arial" pitchFamily="34" charset="0"/>
                <a:ea typeface="宋体" charset="-122"/>
                <a:cs typeface="Arial" pitchFamily="34" charset="0"/>
              </a:rPr>
              <a:t>Exploration of solution: </a:t>
            </a:r>
          </a:p>
          <a:p>
            <a:pPr lvl="2" eaLnBrk="1" hangingPunct="1">
              <a:lnSpc>
                <a:spcPct val="80000"/>
              </a:lnSpc>
              <a:buClrTx/>
              <a:buFont typeface="Wingdings" pitchFamily="2" charset="2"/>
              <a:buChar char="Ø"/>
            </a:pPr>
            <a:r>
              <a:rPr lang="en-US" altLang="zh-CN" kern="0" dirty="0">
                <a:solidFill>
                  <a:srgbClr val="FF0000"/>
                </a:solidFill>
                <a:latin typeface="Arial" pitchFamily="34" charset="0"/>
                <a:ea typeface="宋体" charset="-122"/>
                <a:cs typeface="Arial" pitchFamily="34" charset="0"/>
              </a:rPr>
              <a:t>Would </a:t>
            </a:r>
            <a:r>
              <a:rPr lang="en-US" altLang="zh-CN" kern="0" dirty="0" smtClean="0">
                <a:solidFill>
                  <a:srgbClr val="FF0000"/>
                </a:solidFill>
                <a:latin typeface="Arial" pitchFamily="34" charset="0"/>
                <a:ea typeface="宋体" charset="-122"/>
                <a:cs typeface="Arial" pitchFamily="34" charset="0"/>
              </a:rPr>
              <a:t>targeted optimization(s</a:t>
            </a:r>
            <a:r>
              <a:rPr lang="en-US" altLang="zh-CN" kern="0" dirty="0">
                <a:solidFill>
                  <a:srgbClr val="FF0000"/>
                </a:solidFill>
                <a:latin typeface="Arial" pitchFamily="34" charset="0"/>
                <a:ea typeface="宋体" charset="-122"/>
                <a:cs typeface="Arial" pitchFamily="34" charset="0"/>
              </a:rPr>
              <a:t>) </a:t>
            </a:r>
            <a:r>
              <a:rPr lang="en-US" altLang="zh-CN" kern="0" dirty="0" smtClean="0">
                <a:solidFill>
                  <a:srgbClr val="FF0000"/>
                </a:solidFill>
                <a:latin typeface="Arial" pitchFamily="34" charset="0"/>
                <a:ea typeface="宋体" charset="-122"/>
                <a:cs typeface="Arial" pitchFamily="34" charset="0"/>
              </a:rPr>
              <a:t>on network stack help</a:t>
            </a:r>
            <a:r>
              <a:rPr lang="en-US" altLang="zh-CN" kern="0" dirty="0">
                <a:solidFill>
                  <a:srgbClr val="FF0000"/>
                </a:solidFill>
                <a:latin typeface="Arial" pitchFamily="34" charset="0"/>
                <a:ea typeface="宋体" charset="-122"/>
                <a:cs typeface="Arial" pitchFamily="34" charset="0"/>
              </a:rPr>
              <a:t>?</a:t>
            </a:r>
          </a:p>
          <a:p>
            <a:pPr eaLnBrk="1" hangingPunct="1">
              <a:lnSpc>
                <a:spcPct val="80000"/>
              </a:lnSpc>
              <a:buClrTx/>
              <a:buFont typeface="Wingdings" pitchFamily="2" charset="2"/>
              <a:buChar char="q"/>
            </a:pPr>
            <a:endParaRPr lang="en-US" altLang="zh-CN"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altLang="zh-CN" sz="2400" kern="0" dirty="0" smtClean="0">
                <a:latin typeface="Arial" pitchFamily="34" charset="0"/>
                <a:ea typeface="宋体" charset="-122"/>
                <a:cs typeface="Arial" pitchFamily="34" charset="0"/>
              </a:rPr>
              <a:t>The Hippos approach: </a:t>
            </a:r>
          </a:p>
          <a:p>
            <a:pPr lvl="2" eaLnBrk="1" hangingPunct="1">
              <a:lnSpc>
                <a:spcPct val="80000"/>
              </a:lnSpc>
              <a:buClrTx/>
              <a:buFont typeface="Wingdings" pitchFamily="2" charset="2"/>
              <a:buChar char="Ø"/>
            </a:pPr>
            <a:r>
              <a:rPr lang="en-US" altLang="zh-CN" kern="0" dirty="0">
                <a:solidFill>
                  <a:srgbClr val="FF0000"/>
                </a:solidFill>
                <a:latin typeface="Arial" pitchFamily="34" charset="0"/>
                <a:ea typeface="宋体" charset="-122"/>
                <a:cs typeface="Arial" pitchFamily="34" charset="0"/>
              </a:rPr>
              <a:t>skip </a:t>
            </a:r>
            <a:r>
              <a:rPr lang="en-US" altLang="zh-CN" kern="0" dirty="0" smtClean="0">
                <a:solidFill>
                  <a:srgbClr val="FF0000"/>
                </a:solidFill>
                <a:latin typeface="Arial" pitchFamily="34" charset="0"/>
                <a:ea typeface="宋体" charset="-122"/>
                <a:cs typeface="Arial" pitchFamily="34" charset="0"/>
              </a:rPr>
              <a:t>the network processing rather </a:t>
            </a:r>
            <a:r>
              <a:rPr lang="en-US" altLang="zh-CN" kern="0" dirty="0">
                <a:solidFill>
                  <a:srgbClr val="FF0000"/>
                </a:solidFill>
                <a:latin typeface="Arial" pitchFamily="34" charset="0"/>
                <a:ea typeface="宋体" charset="-122"/>
                <a:cs typeface="Arial" pitchFamily="34" charset="0"/>
              </a:rPr>
              <a:t>than attack it!</a:t>
            </a:r>
            <a:endParaRPr lang="en-US" kern="0" dirty="0">
              <a:solidFill>
                <a:srgbClr val="FF0000"/>
              </a:solidFill>
              <a:latin typeface="Arial" pitchFamily="34" charset="0"/>
              <a:ea typeface="宋体" charset="-122"/>
              <a:cs typeface="Arial" pitchFamily="34" charset="0"/>
            </a:endParaRPr>
          </a:p>
          <a:p>
            <a:pPr eaLnBrk="1" hangingPunct="1">
              <a:lnSpc>
                <a:spcPct val="80000"/>
              </a:lnSpc>
              <a:buClrTx/>
              <a:buFont typeface="Wingdings" pitchFamily="2" charset="2"/>
              <a:buChar char="q"/>
            </a:pPr>
            <a:endParaRPr lang="en-US"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altLang="zh-CN" sz="2400" kern="0" dirty="0" smtClean="0">
                <a:latin typeface="Arial" pitchFamily="34" charset="0"/>
                <a:ea typeface="宋体" charset="-122"/>
                <a:cs typeface="Arial" pitchFamily="34" charset="0"/>
              </a:rPr>
              <a:t>Evaluation of Hippos: </a:t>
            </a:r>
          </a:p>
          <a:p>
            <a:pPr lvl="2" eaLnBrk="1" hangingPunct="1">
              <a:lnSpc>
                <a:spcPct val="80000"/>
              </a:lnSpc>
              <a:buClrTx/>
              <a:buFont typeface="Wingdings" pitchFamily="2" charset="2"/>
              <a:buChar char="Ø"/>
            </a:pPr>
            <a:r>
              <a:rPr lang="en-US" altLang="zh-CN" kern="0" dirty="0">
                <a:solidFill>
                  <a:srgbClr val="FF0000"/>
                </a:solidFill>
                <a:latin typeface="Arial" pitchFamily="34" charset="0"/>
                <a:ea typeface="宋体" charset="-122"/>
                <a:cs typeface="Arial" pitchFamily="34" charset="0"/>
              </a:rPr>
              <a:t>with both micro-benchmark and </a:t>
            </a:r>
            <a:r>
              <a:rPr lang="en-US" altLang="zh-CN" kern="0" dirty="0">
                <a:solidFill>
                  <a:srgbClr val="FF0000"/>
                </a:solidFill>
                <a:latin typeface="Arial" pitchFamily="34" charset="0"/>
                <a:ea typeface="宋体" charset="-122"/>
                <a:cs typeface="Arial" pitchFamily="34" charset="0"/>
              </a:rPr>
              <a:t>production workload   </a:t>
            </a:r>
          </a:p>
          <a:p>
            <a:pPr eaLnBrk="1" hangingPunct="1">
              <a:lnSpc>
                <a:spcPct val="80000"/>
              </a:lnSpc>
              <a:buClrTx/>
              <a:buFont typeface="Wingdings" pitchFamily="2" charset="2"/>
              <a:buChar char="q"/>
            </a:pPr>
            <a:endParaRPr lang="en-US" altLang="zh-CN"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altLang="zh-CN" sz="2400" kern="0" dirty="0" smtClean="0">
                <a:latin typeface="Arial" pitchFamily="34" charset="0"/>
                <a:ea typeface="宋体" charset="-122"/>
                <a:cs typeface="Arial" pitchFamily="34" charset="0"/>
              </a:rPr>
              <a:t>Conclusions of the work: </a:t>
            </a:r>
          </a:p>
          <a:p>
            <a:pPr lvl="2" eaLnBrk="1" hangingPunct="1">
              <a:lnSpc>
                <a:spcPct val="80000"/>
              </a:lnSpc>
              <a:buClrTx/>
              <a:buFont typeface="Wingdings" pitchFamily="2" charset="2"/>
              <a:buChar char="Ø"/>
            </a:pPr>
            <a:r>
              <a:rPr lang="en-US" altLang="zh-CN" kern="0" dirty="0">
                <a:solidFill>
                  <a:srgbClr val="FF0000"/>
                </a:solidFill>
                <a:latin typeface="Arial" pitchFamily="34" charset="0"/>
                <a:ea typeface="宋体" charset="-122"/>
                <a:cs typeface="Arial" pitchFamily="34" charset="0"/>
              </a:rPr>
              <a:t>Building </a:t>
            </a:r>
            <a:r>
              <a:rPr lang="en-US" altLang="zh-CN" kern="0" dirty="0">
                <a:solidFill>
                  <a:srgbClr val="FF0000"/>
                </a:solidFill>
                <a:latin typeface="Arial" pitchFamily="34" charset="0"/>
                <a:ea typeface="宋体" charset="-122"/>
                <a:cs typeface="Arial" pitchFamily="34" charset="0"/>
              </a:rPr>
              <a:t>in-kernel appliance can be a viable </a:t>
            </a:r>
            <a:r>
              <a:rPr lang="en-US" altLang="zh-CN" kern="0" dirty="0" smtClean="0">
                <a:solidFill>
                  <a:srgbClr val="FF0000"/>
                </a:solidFill>
                <a:latin typeface="Arial" pitchFamily="34" charset="0"/>
                <a:ea typeface="宋体" charset="-122"/>
                <a:cs typeface="Arial" pitchFamily="34" charset="0"/>
              </a:rPr>
              <a:t>and promising solution</a:t>
            </a:r>
            <a:r>
              <a:rPr lang="en-US" altLang="zh-CN" kern="0" dirty="0">
                <a:solidFill>
                  <a:srgbClr val="FF0000"/>
                </a:solidFill>
                <a:latin typeface="Arial" pitchFamily="34" charset="0"/>
                <a:ea typeface="宋体" charset="-122"/>
                <a:cs typeface="Arial" pitchFamily="34" charset="0"/>
              </a:rPr>
              <a:t>. </a:t>
            </a:r>
          </a:p>
          <a:p>
            <a:pPr marL="0" indent="0" eaLnBrk="1" hangingPunct="1">
              <a:lnSpc>
                <a:spcPct val="80000"/>
              </a:lnSpc>
              <a:buClrTx/>
              <a:buNone/>
            </a:pPr>
            <a:endParaRPr lang="en-US" altLang="zh-CN" sz="2400" kern="0" dirty="0" smtClean="0">
              <a:latin typeface="Arial" pitchFamily="34" charset="0"/>
              <a:ea typeface="宋体" charset="-122"/>
              <a:cs typeface="Arial" pitchFamily="34" charset="0"/>
            </a:endParaRPr>
          </a:p>
          <a:p>
            <a:pPr marL="0" indent="0" eaLnBrk="1" hangingPunct="1">
              <a:lnSpc>
                <a:spcPct val="80000"/>
              </a:lnSpc>
              <a:buClrTx/>
              <a:buNone/>
            </a:pPr>
            <a:r>
              <a:rPr lang="en-US" altLang="zh-CN" sz="2400" kern="0" dirty="0" smtClean="0">
                <a:latin typeface="Arial" pitchFamily="34" charset="0"/>
                <a:ea typeface="宋体" charset="-122"/>
                <a:cs typeface="Arial" pitchFamily="34" charset="0"/>
              </a:rPr>
              <a:t>  </a:t>
            </a:r>
            <a:endParaRPr lang="en-US" altLang="zh-CN" sz="2400" kern="0" dirty="0">
              <a:latin typeface="Arial" pitchFamily="34" charset="0"/>
              <a:ea typeface="宋体" charset="-122"/>
              <a:cs typeface="Arial" pitchFamily="34" charset="0"/>
            </a:endParaRPr>
          </a:p>
        </p:txBody>
      </p:sp>
    </p:spTree>
    <p:extLst>
      <p:ext uri="{BB962C8B-B14F-4D97-AF65-F5344CB8AC3E}">
        <p14:creationId xmlns:p14="http://schemas.microsoft.com/office/powerpoint/2010/main" val="24691473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2409"/>
            <a:ext cx="8229600" cy="744279"/>
          </a:xfrm>
        </p:spPr>
        <p:txBody>
          <a:bodyPr>
            <a:normAutofit fontScale="90000"/>
          </a:bodyPr>
          <a:lstStyle/>
          <a:p>
            <a:pPr>
              <a:lnSpc>
                <a:spcPct val="80000"/>
              </a:lnSpc>
            </a:pPr>
            <a:r>
              <a:rPr lang="en-US" altLang="zh-CN" sz="3600" b="1" dirty="0" smtClean="0">
                <a:effectLst>
                  <a:outerShdw blurRad="38100" dist="38100" dir="2700000" algn="tl">
                    <a:srgbClr val="C0C0C0"/>
                  </a:outerShdw>
                </a:effectLst>
                <a:ea typeface="黑体" pitchFamily="49" charset="-122"/>
              </a:rPr>
              <a:t>Investigation</a:t>
            </a:r>
            <a:r>
              <a:rPr lang="en-US" altLang="zh-CN" sz="3600" b="1" dirty="0" smtClean="0">
                <a:solidFill>
                  <a:srgbClr val="C00000"/>
                </a:solidFill>
                <a:effectLst>
                  <a:outerShdw blurRad="38100" dist="38100" dir="2700000" algn="tl">
                    <a:srgbClr val="C0C0C0"/>
                  </a:outerShdw>
                </a:effectLst>
                <a:ea typeface="黑体" pitchFamily="49" charset="-122"/>
              </a:rPr>
              <a:t>: Is </a:t>
            </a:r>
            <a:r>
              <a:rPr lang="en-US" altLang="zh-CN" sz="3600" b="1" dirty="0">
                <a:solidFill>
                  <a:srgbClr val="C00000"/>
                </a:solidFill>
                <a:effectLst>
                  <a:outerShdw blurRad="38100" dist="38100" dir="2700000" algn="tl">
                    <a:srgbClr val="C0C0C0"/>
                  </a:outerShdw>
                </a:effectLst>
                <a:ea typeface="黑体" pitchFamily="49" charset="-122"/>
              </a:rPr>
              <a:t>Memcached CPU-bound? </a:t>
            </a:r>
            <a:br>
              <a:rPr lang="en-US" altLang="zh-CN" sz="3600" b="1" dirty="0">
                <a:solidFill>
                  <a:srgbClr val="C00000"/>
                </a:solidFill>
                <a:effectLst>
                  <a:outerShdw blurRad="38100" dist="38100" dir="2700000" algn="tl">
                    <a:srgbClr val="C0C0C0"/>
                  </a:outerShdw>
                </a:effectLst>
                <a:ea typeface="黑体" pitchFamily="49" charset="-122"/>
              </a:rPr>
            </a:br>
            <a:r>
              <a:rPr lang="en-US" sz="3600" b="1" dirty="0">
                <a:solidFill>
                  <a:srgbClr val="C00000"/>
                </a:solidFill>
                <a:effectLst>
                  <a:outerShdw blurRad="38100" dist="38100" dir="2700000" algn="tl">
                    <a:srgbClr val="C0C0C0"/>
                  </a:outerShdw>
                </a:effectLst>
                <a:ea typeface="黑体" pitchFamily="49" charset="-122"/>
              </a:rPr>
              <a:t> </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4</a:t>
            </a:fld>
            <a:endParaRPr lang="en-US"/>
          </a:p>
        </p:txBody>
      </p:sp>
      <p:sp>
        <p:nvSpPr>
          <p:cNvPr id="6" name="Rectangle 3"/>
          <p:cNvSpPr txBox="1">
            <a:spLocks noChangeArrowheads="1"/>
          </p:cNvSpPr>
          <p:nvPr/>
        </p:nvSpPr>
        <p:spPr bwMode="auto">
          <a:xfrm>
            <a:off x="-85060" y="1196689"/>
            <a:ext cx="9569302" cy="48638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eaLnBrk="1" hangingPunct="1">
              <a:lnSpc>
                <a:spcPct val="80000"/>
              </a:lnSpc>
              <a:buClrTx/>
              <a:buFont typeface="Wingdings" pitchFamily="2" charset="2"/>
              <a:buChar char="q"/>
            </a:pPr>
            <a:r>
              <a:rPr lang="en-US" altLang="zh-CN" sz="2800" kern="0" dirty="0" smtClean="0">
                <a:latin typeface="Arial" pitchFamily="34" charset="0"/>
                <a:ea typeface="宋体" charset="-122"/>
                <a:cs typeface="Arial" pitchFamily="34" charset="0"/>
              </a:rPr>
              <a:t>The workload</a:t>
            </a:r>
          </a:p>
          <a:p>
            <a:pPr lvl="1" eaLnBrk="1" hangingPunct="1">
              <a:lnSpc>
                <a:spcPct val="80000"/>
              </a:lnSpc>
              <a:buClrTx/>
              <a:buFont typeface="Wingdings" pitchFamily="2" charset="2"/>
              <a:buChar char="Ø"/>
            </a:pPr>
            <a:r>
              <a:rPr lang="en-US" altLang="zh-CN" sz="2400" kern="0" dirty="0" smtClean="0">
                <a:latin typeface="Arial" pitchFamily="34" charset="0"/>
                <a:ea typeface="宋体" charset="-122"/>
                <a:cs typeface="Arial" pitchFamily="34" charset="0"/>
              </a:rPr>
              <a:t>Streams of </a:t>
            </a:r>
            <a:r>
              <a:rPr lang="en-US" altLang="zh-CN" sz="2400" kern="0" dirty="0">
                <a:solidFill>
                  <a:srgbClr val="FF0000"/>
                </a:solidFill>
                <a:latin typeface="Arial" pitchFamily="34" charset="0"/>
                <a:ea typeface="宋体" charset="-122"/>
                <a:cs typeface="Arial" pitchFamily="34" charset="0"/>
              </a:rPr>
              <a:t>64-byte </a:t>
            </a:r>
            <a:r>
              <a:rPr lang="en-US" altLang="zh-CN" sz="2400" kern="0" dirty="0">
                <a:solidFill>
                  <a:srgbClr val="FF0000"/>
                </a:solidFill>
                <a:latin typeface="Arial" pitchFamily="34" charset="0"/>
                <a:ea typeface="宋体" charset="-122"/>
                <a:cs typeface="Arial" pitchFamily="34" charset="0"/>
              </a:rPr>
              <a:t>UDP</a:t>
            </a:r>
            <a:r>
              <a:rPr lang="en-US" altLang="zh-CN" sz="2400" kern="0" dirty="0">
                <a:solidFill>
                  <a:srgbClr val="FF0000"/>
                </a:solidFill>
                <a:latin typeface="Arial" pitchFamily="34" charset="0"/>
                <a:ea typeface="宋体" charset="-122"/>
                <a:cs typeface="Arial" pitchFamily="34" charset="0"/>
              </a:rPr>
              <a:t> GET</a:t>
            </a:r>
            <a:r>
              <a:rPr lang="en-US" altLang="zh-CN" sz="2400" kern="0" dirty="0" smtClean="0">
                <a:latin typeface="Arial" pitchFamily="34" charset="0"/>
                <a:ea typeface="宋体" charset="-122"/>
                <a:cs typeface="Arial" pitchFamily="34" charset="0"/>
              </a:rPr>
              <a:t> requests from 32 clients</a:t>
            </a:r>
          </a:p>
          <a:p>
            <a:pPr lvl="1" eaLnBrk="1" hangingPunct="1">
              <a:lnSpc>
                <a:spcPct val="80000"/>
              </a:lnSpc>
              <a:buClrTx/>
              <a:buFont typeface="Wingdings" pitchFamily="2" charset="2"/>
              <a:buChar char="Ø"/>
            </a:pPr>
            <a:endParaRPr lang="en-US" altLang="zh-CN" sz="2400" kern="0" dirty="0">
              <a:latin typeface="Arial" pitchFamily="34" charset="0"/>
              <a:ea typeface="宋体" charset="-122"/>
              <a:cs typeface="Arial" pitchFamily="34" charset="0"/>
            </a:endParaRPr>
          </a:p>
          <a:p>
            <a:pPr lvl="1" eaLnBrk="1" hangingPunct="1">
              <a:lnSpc>
                <a:spcPct val="80000"/>
              </a:lnSpc>
              <a:buClrTx/>
              <a:buFont typeface="Wingdings" pitchFamily="2" charset="2"/>
              <a:buChar char="Ø"/>
            </a:pPr>
            <a:r>
              <a:rPr lang="en-US" altLang="zh-CN" sz="2400" kern="0" dirty="0" smtClean="0">
                <a:latin typeface="Arial" pitchFamily="34" charset="0"/>
                <a:ea typeface="宋体" charset="-122"/>
                <a:cs typeface="Arial" pitchFamily="34" charset="0"/>
              </a:rPr>
              <a:t>Representative of Facebook’s workload characteristics</a:t>
            </a:r>
          </a:p>
          <a:p>
            <a:pPr lvl="2" eaLnBrk="1" hangingPunct="1">
              <a:lnSpc>
                <a:spcPct val="80000"/>
              </a:lnSpc>
              <a:buClrTx/>
              <a:buFont typeface="Wingdings" pitchFamily="2" charset="2"/>
              <a:buChar char="ü"/>
            </a:pPr>
            <a:r>
              <a:rPr lang="en-US" altLang="zh-CN" kern="0" dirty="0">
                <a:latin typeface="Arial" pitchFamily="34" charset="0"/>
                <a:ea typeface="宋体" charset="-122"/>
                <a:cs typeface="Arial" pitchFamily="34" charset="0"/>
              </a:rPr>
              <a:t>Small KV size </a:t>
            </a:r>
            <a:endParaRPr lang="en-US" altLang="zh-CN" kern="0" dirty="0" smtClean="0">
              <a:latin typeface="Arial" pitchFamily="34" charset="0"/>
              <a:ea typeface="宋体" charset="-122"/>
              <a:cs typeface="Arial" pitchFamily="34" charset="0"/>
            </a:endParaRPr>
          </a:p>
          <a:p>
            <a:pPr lvl="2" eaLnBrk="1" hangingPunct="1">
              <a:lnSpc>
                <a:spcPct val="80000"/>
              </a:lnSpc>
              <a:buClrTx/>
              <a:buFont typeface="Wingdings" pitchFamily="2" charset="2"/>
              <a:buChar char="ü"/>
            </a:pPr>
            <a:r>
              <a:rPr lang="en-US" altLang="zh-CN" kern="0" dirty="0" smtClean="0">
                <a:latin typeface="Arial" pitchFamily="34" charset="0"/>
                <a:ea typeface="宋体" charset="-122"/>
                <a:cs typeface="Arial" pitchFamily="34" charset="0"/>
              </a:rPr>
              <a:t>High </a:t>
            </a:r>
            <a:r>
              <a:rPr lang="en-US" altLang="zh-CN" kern="0" dirty="0">
                <a:latin typeface="Arial" pitchFamily="34" charset="0"/>
                <a:ea typeface="宋体" charset="-122"/>
                <a:cs typeface="Arial" pitchFamily="34" charset="0"/>
              </a:rPr>
              <a:t>ratio of GET to SET </a:t>
            </a:r>
            <a:endParaRPr lang="en-US" altLang="zh-CN" kern="0" dirty="0" smtClean="0">
              <a:latin typeface="Arial" pitchFamily="34" charset="0"/>
              <a:ea typeface="宋体" charset="-122"/>
              <a:cs typeface="Arial" pitchFamily="34" charset="0"/>
            </a:endParaRPr>
          </a:p>
          <a:p>
            <a:pPr lvl="2" eaLnBrk="1" hangingPunct="1">
              <a:lnSpc>
                <a:spcPct val="80000"/>
              </a:lnSpc>
              <a:buClrTx/>
              <a:buFont typeface="Wingdings" pitchFamily="2" charset="2"/>
              <a:buChar char="ü"/>
            </a:pPr>
            <a:r>
              <a:rPr lang="en-US" altLang="zh-CN" kern="0" dirty="0" smtClean="0">
                <a:latin typeface="Arial" pitchFamily="34" charset="0"/>
                <a:ea typeface="宋体" charset="-122"/>
                <a:cs typeface="Arial" pitchFamily="34" charset="0"/>
              </a:rPr>
              <a:t>Spikes </a:t>
            </a:r>
            <a:r>
              <a:rPr lang="en-US" altLang="zh-CN" kern="0" dirty="0">
                <a:latin typeface="Arial" pitchFamily="34" charset="0"/>
                <a:ea typeface="宋体" charset="-122"/>
                <a:cs typeface="Arial" pitchFamily="34" charset="0"/>
              </a:rPr>
              <a:t>of request </a:t>
            </a:r>
            <a:r>
              <a:rPr lang="en-US" altLang="zh-CN" kern="0" dirty="0" smtClean="0">
                <a:latin typeface="Arial" pitchFamily="34" charset="0"/>
                <a:ea typeface="宋体" charset="-122"/>
                <a:cs typeface="Arial" pitchFamily="34" charset="0"/>
              </a:rPr>
              <a:t>rate</a:t>
            </a:r>
          </a:p>
          <a:p>
            <a:pPr marL="457200" lvl="1" indent="0" eaLnBrk="1" hangingPunct="1">
              <a:lnSpc>
                <a:spcPct val="80000"/>
              </a:lnSpc>
              <a:buClrTx/>
              <a:buNone/>
            </a:pPr>
            <a:endParaRPr lang="en-US" altLang="zh-CN"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altLang="zh-CN" sz="2800" kern="0" dirty="0" smtClean="0">
                <a:latin typeface="Arial" pitchFamily="34" charset="0"/>
                <a:ea typeface="宋体" charset="-122"/>
                <a:cs typeface="Arial" pitchFamily="34" charset="0"/>
              </a:rPr>
              <a:t>The server</a:t>
            </a:r>
          </a:p>
          <a:p>
            <a:pPr lvl="1" eaLnBrk="1" hangingPunct="1">
              <a:lnSpc>
                <a:spcPct val="80000"/>
              </a:lnSpc>
              <a:buClrTx/>
              <a:buFont typeface="Wingdings" pitchFamily="2" charset="2"/>
              <a:buChar char="Ø"/>
            </a:pPr>
            <a:r>
              <a:rPr lang="en-US" sz="2400" kern="0" dirty="0">
                <a:latin typeface="Arial" pitchFamily="34" charset="0"/>
                <a:ea typeface="宋体" charset="-122"/>
                <a:cs typeface="Arial" pitchFamily="34" charset="0"/>
              </a:rPr>
              <a:t>Intel </a:t>
            </a:r>
            <a:r>
              <a:rPr lang="en-US" sz="2400" kern="0" dirty="0">
                <a:solidFill>
                  <a:srgbClr val="FF0000"/>
                </a:solidFill>
                <a:latin typeface="Arial" pitchFamily="34" charset="0"/>
                <a:ea typeface="宋体" charset="-122"/>
                <a:cs typeface="Arial" pitchFamily="34" charset="0"/>
              </a:rPr>
              <a:t>8-core</a:t>
            </a:r>
            <a:r>
              <a:rPr lang="en-US" sz="2400" kern="0" dirty="0">
                <a:latin typeface="Arial" pitchFamily="34" charset="0"/>
                <a:ea typeface="宋体" charset="-122"/>
                <a:cs typeface="Arial" pitchFamily="34" charset="0"/>
              </a:rPr>
              <a:t> Xeon </a:t>
            </a:r>
            <a:r>
              <a:rPr lang="en-US" sz="2400" kern="0" dirty="0">
                <a:latin typeface="Arial" pitchFamily="34" charset="0"/>
                <a:ea typeface="宋体" charset="-122"/>
                <a:cs typeface="Arial" pitchFamily="34" charset="0"/>
              </a:rPr>
              <a:t>processor</a:t>
            </a:r>
          </a:p>
          <a:p>
            <a:pPr lvl="1" eaLnBrk="1" hangingPunct="1">
              <a:lnSpc>
                <a:spcPct val="80000"/>
              </a:lnSpc>
              <a:buClrTx/>
              <a:buFont typeface="Wingdings" pitchFamily="2" charset="2"/>
              <a:buChar char="Ø"/>
            </a:pPr>
            <a:r>
              <a:rPr lang="en-US" sz="2400" kern="0" dirty="0">
                <a:latin typeface="Arial" pitchFamily="34" charset="0"/>
                <a:ea typeface="宋体" charset="-122"/>
                <a:cs typeface="Arial" pitchFamily="34" charset="0"/>
              </a:rPr>
              <a:t>64GB memory</a:t>
            </a:r>
          </a:p>
          <a:p>
            <a:pPr lvl="1" eaLnBrk="1" hangingPunct="1">
              <a:lnSpc>
                <a:spcPct val="80000"/>
              </a:lnSpc>
              <a:buClrTx/>
              <a:buFont typeface="Wingdings" pitchFamily="2" charset="2"/>
              <a:buChar char="Ø"/>
            </a:pPr>
            <a:r>
              <a:rPr lang="en-US" sz="2400" kern="0" dirty="0">
                <a:latin typeface="Arial" pitchFamily="34" charset="0"/>
                <a:ea typeface="宋体" charset="-122"/>
                <a:cs typeface="Arial" pitchFamily="34" charset="0"/>
              </a:rPr>
              <a:t>1Gbps NIC</a:t>
            </a:r>
            <a:endParaRPr lang="en-US" sz="2400" kern="0" dirty="0">
              <a:latin typeface="Arial" pitchFamily="34" charset="0"/>
              <a:ea typeface="宋体" charset="-122"/>
              <a:cs typeface="Arial" pitchFamily="34" charset="0"/>
            </a:endParaRPr>
          </a:p>
          <a:p>
            <a:pPr marL="0" indent="0" eaLnBrk="1" hangingPunct="1">
              <a:lnSpc>
                <a:spcPct val="80000"/>
              </a:lnSpc>
              <a:buClrTx/>
              <a:buNone/>
            </a:pPr>
            <a:endParaRPr lang="en-US" altLang="zh-CN" sz="2800" kern="0" dirty="0" smtClean="0">
              <a:latin typeface="Arial" pitchFamily="34" charset="0"/>
              <a:ea typeface="宋体" charset="-122"/>
              <a:cs typeface="Arial" pitchFamily="34" charset="0"/>
            </a:endParaRPr>
          </a:p>
          <a:p>
            <a:pPr marL="0" indent="0" eaLnBrk="1" hangingPunct="1">
              <a:lnSpc>
                <a:spcPct val="80000"/>
              </a:lnSpc>
              <a:buClrTx/>
              <a:buNone/>
            </a:pPr>
            <a:r>
              <a:rPr lang="en-US" altLang="zh-CN" sz="2800" kern="0" dirty="0" smtClean="0">
                <a:latin typeface="Arial" pitchFamily="34" charset="0"/>
                <a:ea typeface="宋体" charset="-122"/>
                <a:cs typeface="Arial" pitchFamily="34" charset="0"/>
              </a:rPr>
              <a:t>  </a:t>
            </a:r>
            <a:endParaRPr lang="en-US" altLang="zh-CN" sz="2800" kern="0" dirty="0">
              <a:latin typeface="Arial" pitchFamily="34" charset="0"/>
              <a:ea typeface="宋体" charset="-122"/>
              <a:cs typeface="Arial" pitchFamily="34" charset="0"/>
            </a:endParaRPr>
          </a:p>
        </p:txBody>
      </p:sp>
    </p:spTree>
    <p:extLst>
      <p:ext uri="{BB962C8B-B14F-4D97-AF65-F5344CB8AC3E}">
        <p14:creationId xmlns:p14="http://schemas.microsoft.com/office/powerpoint/2010/main" val="4110951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092" y="302096"/>
            <a:ext cx="8003447" cy="914399"/>
          </a:xfrm>
        </p:spPr>
        <p:txBody>
          <a:bodyPr>
            <a:normAutofit/>
          </a:bodyPr>
          <a:lstStyle/>
          <a:p>
            <a:pPr>
              <a:lnSpc>
                <a:spcPct val="80000"/>
              </a:lnSpc>
            </a:pPr>
            <a:r>
              <a:rPr lang="en-US" altLang="zh-CN" sz="3600" b="1" dirty="0">
                <a:solidFill>
                  <a:srgbClr val="C00000"/>
                </a:solidFill>
                <a:effectLst>
                  <a:outerShdw blurRad="38100" dist="38100" dir="2700000" algn="tl">
                    <a:srgbClr val="C0C0C0"/>
                  </a:outerShdw>
                </a:effectLst>
                <a:ea typeface="黑体" pitchFamily="49" charset="-122"/>
              </a:rPr>
              <a:t>Schemes for the </a:t>
            </a:r>
            <a:r>
              <a:rPr lang="en-US" altLang="zh-CN" sz="3600" b="1" dirty="0" smtClean="0">
                <a:solidFill>
                  <a:srgbClr val="C00000"/>
                </a:solidFill>
                <a:effectLst>
                  <a:outerShdw blurRad="38100" dist="38100" dir="2700000" algn="tl">
                    <a:srgbClr val="C0C0C0"/>
                  </a:outerShdw>
                </a:effectLst>
                <a:ea typeface="黑体" pitchFamily="49" charset="-122"/>
              </a:rPr>
              <a:t>Investigation</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5</a:t>
            </a:fld>
            <a:endParaRPr lang="en-US"/>
          </a:p>
        </p:txBody>
      </p:sp>
      <p:sp>
        <p:nvSpPr>
          <p:cNvPr id="6" name="Rectangle 3"/>
          <p:cNvSpPr txBox="1">
            <a:spLocks noChangeArrowheads="1"/>
          </p:cNvSpPr>
          <p:nvPr/>
        </p:nvSpPr>
        <p:spPr bwMode="auto">
          <a:xfrm>
            <a:off x="-6397" y="1316126"/>
            <a:ext cx="4642192" cy="415213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eaLnBrk="1" hangingPunct="1">
              <a:lnSpc>
                <a:spcPct val="80000"/>
              </a:lnSpc>
              <a:buClrTx/>
              <a:buFont typeface="Wingdings" pitchFamily="2" charset="2"/>
              <a:buChar char="Ø"/>
            </a:pPr>
            <a:r>
              <a:rPr lang="en-US" altLang="zh-CN" sz="2400" kern="0" dirty="0">
                <a:solidFill>
                  <a:srgbClr val="FF0000"/>
                </a:solidFill>
                <a:latin typeface="Arial" pitchFamily="34" charset="0"/>
                <a:ea typeface="宋体" charset="-122"/>
                <a:cs typeface="Arial" pitchFamily="34" charset="0"/>
              </a:rPr>
              <a:t>Stock </a:t>
            </a:r>
            <a:r>
              <a:rPr lang="en-US" altLang="zh-CN" sz="2400" kern="0" dirty="0">
                <a:solidFill>
                  <a:srgbClr val="FF0000"/>
                </a:solidFill>
                <a:latin typeface="Arial" pitchFamily="34" charset="0"/>
                <a:ea typeface="宋体" charset="-122"/>
                <a:cs typeface="Arial" pitchFamily="34" charset="0"/>
              </a:rPr>
              <a:t>M</a:t>
            </a:r>
            <a:r>
              <a:rPr lang="en-US" altLang="zh-CN" sz="2400" kern="0" dirty="0">
                <a:solidFill>
                  <a:srgbClr val="FF0000"/>
                </a:solidFill>
                <a:latin typeface="Arial" pitchFamily="34" charset="0"/>
                <a:ea typeface="宋体" charset="-122"/>
                <a:cs typeface="Arial" pitchFamily="34" charset="0"/>
              </a:rPr>
              <a:t>emcached: </a:t>
            </a:r>
          </a:p>
          <a:p>
            <a:pPr lvl="1" eaLnBrk="1" hangingPunct="1">
              <a:lnSpc>
                <a:spcPct val="80000"/>
              </a:lnSpc>
              <a:buClrTx/>
              <a:buFont typeface="Wingdings" pitchFamily="2" charset="2"/>
              <a:buChar char="Ø"/>
            </a:pPr>
            <a:r>
              <a:rPr lang="en-US" altLang="zh-CN" sz="2000" kern="0" dirty="0">
                <a:latin typeface="Arial" pitchFamily="34" charset="0"/>
                <a:ea typeface="宋体" charset="-122"/>
                <a:cs typeface="Arial" pitchFamily="34" charset="0"/>
              </a:rPr>
              <a:t>H</a:t>
            </a:r>
            <a:r>
              <a:rPr lang="en-US" altLang="zh-CN" sz="2000" kern="0" dirty="0">
                <a:latin typeface="Arial" pitchFamily="34" charset="0"/>
                <a:ea typeface="宋体" charset="-122"/>
                <a:cs typeface="Arial" pitchFamily="34" charset="0"/>
              </a:rPr>
              <a:t>ash table and LRU data structure protected by locks</a:t>
            </a:r>
          </a:p>
          <a:p>
            <a:pPr lvl="1" eaLnBrk="1" hangingPunct="1">
              <a:lnSpc>
                <a:spcPct val="80000"/>
              </a:lnSpc>
              <a:buClrTx/>
              <a:buFont typeface="Wingdings" pitchFamily="2" charset="2"/>
              <a:buChar char="Ø"/>
            </a:pPr>
            <a:r>
              <a:rPr lang="en-US" altLang="zh-CN" sz="2000" kern="0" dirty="0">
                <a:latin typeface="Arial" pitchFamily="34" charset="0"/>
                <a:ea typeface="宋体" charset="-122"/>
                <a:cs typeface="Arial" pitchFamily="34" charset="0"/>
              </a:rPr>
              <a:t>Multiple threads listening on one UDP socket protected by a </a:t>
            </a:r>
            <a:r>
              <a:rPr lang="en-US" altLang="zh-CN" sz="2000" kern="0" dirty="0" smtClean="0">
                <a:latin typeface="Arial" pitchFamily="34" charset="0"/>
                <a:ea typeface="宋体" charset="-122"/>
                <a:cs typeface="Arial" pitchFamily="34" charset="0"/>
              </a:rPr>
              <a:t>lock</a:t>
            </a:r>
          </a:p>
          <a:p>
            <a:pPr lvl="1" eaLnBrk="1" hangingPunct="1">
              <a:lnSpc>
                <a:spcPct val="80000"/>
              </a:lnSpc>
              <a:buClrTx/>
              <a:buFont typeface="Wingdings" pitchFamily="2" charset="2"/>
              <a:buChar char="Ø"/>
            </a:pPr>
            <a:endParaRPr lang="en-US" altLang="zh-CN" sz="2000" kern="0" dirty="0">
              <a:latin typeface="Arial" pitchFamily="34" charset="0"/>
              <a:ea typeface="宋体" charset="-122"/>
              <a:cs typeface="Arial" pitchFamily="34" charset="0"/>
            </a:endParaRPr>
          </a:p>
          <a:p>
            <a:pPr eaLnBrk="1" hangingPunct="1">
              <a:lnSpc>
                <a:spcPct val="80000"/>
              </a:lnSpc>
              <a:buClrTx/>
              <a:buFont typeface="Wingdings" pitchFamily="2" charset="2"/>
              <a:buChar char="Ø"/>
            </a:pPr>
            <a:r>
              <a:rPr lang="en-US" altLang="zh-CN" sz="2400" kern="0" dirty="0">
                <a:solidFill>
                  <a:srgbClr val="FF0000"/>
                </a:solidFill>
                <a:latin typeface="Arial" pitchFamily="34" charset="0"/>
                <a:ea typeface="宋体" charset="-122"/>
                <a:cs typeface="Arial" pitchFamily="34" charset="0"/>
              </a:rPr>
              <a:t>Multiport </a:t>
            </a:r>
            <a:r>
              <a:rPr lang="en-US" altLang="zh-CN" sz="2400" kern="0" dirty="0">
                <a:solidFill>
                  <a:srgbClr val="FF0000"/>
                </a:solidFill>
                <a:latin typeface="Arial" pitchFamily="34" charset="0"/>
                <a:ea typeface="宋体" charset="-122"/>
                <a:cs typeface="Arial" pitchFamily="34" charset="0"/>
              </a:rPr>
              <a:t>Memcached</a:t>
            </a:r>
            <a:endParaRPr lang="en-US" altLang="zh-CN" sz="2400" kern="0" dirty="0">
              <a:solidFill>
                <a:srgbClr val="FF0000"/>
              </a:solidFill>
              <a:latin typeface="Arial" pitchFamily="34" charset="0"/>
              <a:ea typeface="宋体" charset="-122"/>
              <a:cs typeface="Arial" pitchFamily="34" charset="0"/>
            </a:endParaRPr>
          </a:p>
          <a:p>
            <a:pPr lvl="1" eaLnBrk="1" hangingPunct="1">
              <a:lnSpc>
                <a:spcPct val="80000"/>
              </a:lnSpc>
              <a:buClrTx/>
              <a:buFont typeface="Wingdings" pitchFamily="2" charset="2"/>
              <a:buChar char="Ø"/>
            </a:pPr>
            <a:r>
              <a:rPr lang="en-US" altLang="zh-CN" sz="2000" kern="0" dirty="0">
                <a:latin typeface="Arial" pitchFamily="34" charset="0"/>
                <a:ea typeface="宋体" charset="-122"/>
                <a:cs typeface="Arial" pitchFamily="34" charset="0"/>
              </a:rPr>
              <a:t>Disable the locks for hash table due to </a:t>
            </a:r>
            <a:r>
              <a:rPr lang="en-US" altLang="zh-CN" sz="2000" kern="0" dirty="0" smtClean="0">
                <a:latin typeface="Arial" pitchFamily="34" charset="0"/>
                <a:ea typeface="宋体" charset="-122"/>
                <a:cs typeface="Arial" pitchFamily="34" charset="0"/>
              </a:rPr>
              <a:t>use of all-GET </a:t>
            </a:r>
            <a:r>
              <a:rPr lang="en-US" altLang="zh-CN" sz="2000" kern="0" dirty="0">
                <a:latin typeface="Arial" pitchFamily="34" charset="0"/>
                <a:ea typeface="宋体" charset="-122"/>
                <a:cs typeface="Arial" pitchFamily="34" charset="0"/>
              </a:rPr>
              <a:t>workload</a:t>
            </a:r>
          </a:p>
          <a:p>
            <a:pPr lvl="1" eaLnBrk="1" hangingPunct="1">
              <a:lnSpc>
                <a:spcPct val="80000"/>
              </a:lnSpc>
              <a:buClrTx/>
              <a:buFont typeface="Wingdings" pitchFamily="2" charset="2"/>
              <a:buChar char="Ø"/>
            </a:pPr>
            <a:r>
              <a:rPr lang="en-US" altLang="zh-CN" sz="2000" kern="0" dirty="0">
                <a:latin typeface="Arial" pitchFamily="34" charset="0"/>
                <a:ea typeface="宋体" charset="-122"/>
                <a:cs typeface="Arial" pitchFamily="34" charset="0"/>
              </a:rPr>
              <a:t>Remove LRU lock by using CLOCK replacement</a:t>
            </a:r>
          </a:p>
          <a:p>
            <a:pPr lvl="1" eaLnBrk="1" hangingPunct="1">
              <a:lnSpc>
                <a:spcPct val="80000"/>
              </a:lnSpc>
              <a:buClrTx/>
              <a:buFont typeface="Wingdings" pitchFamily="2" charset="2"/>
              <a:buChar char="Ø"/>
            </a:pPr>
            <a:r>
              <a:rPr lang="en-US" altLang="zh-CN" sz="2000" kern="0" dirty="0">
                <a:latin typeface="Arial" pitchFamily="34" charset="0"/>
                <a:ea typeface="宋体" charset="-122"/>
                <a:cs typeface="Arial" pitchFamily="34" charset="0"/>
              </a:rPr>
              <a:t>Remove UDP lock by having one thread per UDP port</a:t>
            </a:r>
          </a:p>
          <a:p>
            <a:pPr marL="0" indent="0" eaLnBrk="1" hangingPunct="1">
              <a:lnSpc>
                <a:spcPct val="80000"/>
              </a:lnSpc>
              <a:buClrTx/>
              <a:buNone/>
            </a:pPr>
            <a:endParaRPr lang="en-US" altLang="zh-CN" sz="2400" kern="0" dirty="0" smtClean="0">
              <a:latin typeface="Arial" pitchFamily="34" charset="0"/>
              <a:ea typeface="宋体" charset="-122"/>
              <a:cs typeface="Arial" pitchFamily="34" charset="0"/>
            </a:endParaRPr>
          </a:p>
          <a:p>
            <a:pPr marL="0" indent="0" eaLnBrk="1" hangingPunct="1">
              <a:lnSpc>
                <a:spcPct val="80000"/>
              </a:lnSpc>
              <a:buClrTx/>
              <a:buNone/>
            </a:pPr>
            <a:r>
              <a:rPr lang="en-US" altLang="zh-CN" sz="2400" kern="0" dirty="0" smtClean="0">
                <a:latin typeface="Arial" pitchFamily="34" charset="0"/>
                <a:ea typeface="宋体" charset="-122"/>
                <a:cs typeface="Arial" pitchFamily="34" charset="0"/>
              </a:rPr>
              <a:t>  </a:t>
            </a:r>
            <a:endParaRPr lang="en-US" altLang="zh-CN" sz="2400" kern="0" dirty="0">
              <a:latin typeface="Arial" pitchFamily="34" charset="0"/>
              <a:ea typeface="宋体" charset="-122"/>
              <a:cs typeface="Arial" pitchFamily="34" charset="0"/>
            </a:endParaRPr>
          </a:p>
        </p:txBody>
      </p:sp>
      <p:sp>
        <p:nvSpPr>
          <p:cNvPr id="7" name="Rectangle 6"/>
          <p:cNvSpPr/>
          <p:nvPr/>
        </p:nvSpPr>
        <p:spPr>
          <a:xfrm>
            <a:off x="5688316" y="1284527"/>
            <a:ext cx="3413852" cy="2134854"/>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8" name="Rounded Rectangle 7"/>
          <p:cNvSpPr/>
          <p:nvPr/>
        </p:nvSpPr>
        <p:spPr>
          <a:xfrm>
            <a:off x="6159341" y="1738402"/>
            <a:ext cx="2284198" cy="58608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err="1" smtClean="0"/>
              <a:t>Hashtable</a:t>
            </a:r>
            <a:r>
              <a:rPr lang="en-US" sz="2400" dirty="0" smtClean="0"/>
              <a:t> + LRU</a:t>
            </a:r>
            <a:endParaRPr lang="en-US" sz="2400" dirty="0"/>
          </a:p>
        </p:txBody>
      </p:sp>
      <p:grpSp>
        <p:nvGrpSpPr>
          <p:cNvPr id="9" name="Group 8"/>
          <p:cNvGrpSpPr/>
          <p:nvPr/>
        </p:nvGrpSpPr>
        <p:grpSpPr>
          <a:xfrm>
            <a:off x="5894812" y="2842220"/>
            <a:ext cx="396007" cy="394654"/>
            <a:chOff x="3107062" y="2976032"/>
            <a:chExt cx="396007" cy="394654"/>
          </a:xfrm>
        </p:grpSpPr>
        <p:sp>
          <p:nvSpPr>
            <p:cNvPr id="10" name="Oval 9"/>
            <p:cNvSpPr/>
            <p:nvPr/>
          </p:nvSpPr>
          <p:spPr>
            <a:xfrm>
              <a:off x="3107062" y="2976032"/>
              <a:ext cx="396007" cy="39465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Freeform 10"/>
            <p:cNvSpPr/>
            <p:nvPr/>
          </p:nvSpPr>
          <p:spPr>
            <a:xfrm>
              <a:off x="3261548" y="2992060"/>
              <a:ext cx="123609" cy="334137"/>
            </a:xfrm>
            <a:custGeom>
              <a:avLst/>
              <a:gdLst>
                <a:gd name="connsiteX0" fmla="*/ 300444 w 327768"/>
                <a:gd name="connsiteY0" fmla="*/ 0 h 914856"/>
                <a:gd name="connsiteX1" fmla="*/ 25 w 327768"/>
                <a:gd name="connsiteY1" fmla="*/ 163855 h 914856"/>
                <a:gd name="connsiteX2" fmla="*/ 314100 w 327768"/>
                <a:gd name="connsiteY2" fmla="*/ 232128 h 914856"/>
                <a:gd name="connsiteX3" fmla="*/ 27336 w 327768"/>
                <a:gd name="connsiteY3" fmla="*/ 382328 h 914856"/>
                <a:gd name="connsiteX4" fmla="*/ 314100 w 327768"/>
                <a:gd name="connsiteY4" fmla="*/ 505219 h 914856"/>
                <a:gd name="connsiteX5" fmla="*/ 27336 w 327768"/>
                <a:gd name="connsiteY5" fmla="*/ 641765 h 914856"/>
                <a:gd name="connsiteX6" fmla="*/ 327755 w 327768"/>
                <a:gd name="connsiteY6" fmla="*/ 764655 h 914856"/>
                <a:gd name="connsiteX7" fmla="*/ 40992 w 327768"/>
                <a:gd name="connsiteY7" fmla="*/ 914856 h 914856"/>
                <a:gd name="connsiteX8" fmla="*/ 40992 w 327768"/>
                <a:gd name="connsiteY8" fmla="*/ 914856 h 914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7768" h="914856">
                  <a:moveTo>
                    <a:pt x="300444" y="0"/>
                  </a:moveTo>
                  <a:cubicBezTo>
                    <a:pt x="149096" y="62583"/>
                    <a:pt x="-2251" y="125167"/>
                    <a:pt x="25" y="163855"/>
                  </a:cubicBezTo>
                  <a:cubicBezTo>
                    <a:pt x="2301" y="202543"/>
                    <a:pt x="309548" y="195716"/>
                    <a:pt x="314100" y="232128"/>
                  </a:cubicBezTo>
                  <a:cubicBezTo>
                    <a:pt x="318652" y="268540"/>
                    <a:pt x="27336" y="336813"/>
                    <a:pt x="27336" y="382328"/>
                  </a:cubicBezTo>
                  <a:cubicBezTo>
                    <a:pt x="27336" y="427843"/>
                    <a:pt x="314100" y="461980"/>
                    <a:pt x="314100" y="505219"/>
                  </a:cubicBezTo>
                  <a:cubicBezTo>
                    <a:pt x="314100" y="548458"/>
                    <a:pt x="25060" y="598526"/>
                    <a:pt x="27336" y="641765"/>
                  </a:cubicBezTo>
                  <a:cubicBezTo>
                    <a:pt x="29612" y="685004"/>
                    <a:pt x="325479" y="719140"/>
                    <a:pt x="327755" y="764655"/>
                  </a:cubicBezTo>
                  <a:cubicBezTo>
                    <a:pt x="330031" y="810170"/>
                    <a:pt x="40992" y="914856"/>
                    <a:pt x="40992" y="914856"/>
                  </a:cubicBezTo>
                  <a:lnTo>
                    <a:pt x="40992" y="914856"/>
                  </a:lnTo>
                </a:path>
              </a:pathLst>
            </a:cu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grpSp>
      <p:sp>
        <p:nvSpPr>
          <p:cNvPr id="12" name="TextBox 11"/>
          <p:cNvSpPr txBox="1"/>
          <p:nvPr/>
        </p:nvSpPr>
        <p:spPr>
          <a:xfrm>
            <a:off x="6496329" y="1300807"/>
            <a:ext cx="1738746" cy="461665"/>
          </a:xfrm>
          <a:prstGeom prst="rect">
            <a:avLst/>
          </a:prstGeom>
          <a:noFill/>
        </p:spPr>
        <p:txBody>
          <a:bodyPr wrap="none" rtlCol="0">
            <a:spAutoFit/>
          </a:bodyPr>
          <a:lstStyle/>
          <a:p>
            <a:r>
              <a:rPr lang="en-US" sz="2400" b="1" i="1" dirty="0" smtClean="0"/>
              <a:t>Memcached</a:t>
            </a:r>
            <a:endParaRPr lang="en-US" sz="2400" b="1" i="1" dirty="0"/>
          </a:p>
        </p:txBody>
      </p:sp>
      <p:grpSp>
        <p:nvGrpSpPr>
          <p:cNvPr id="13" name="Group 12"/>
          <p:cNvGrpSpPr/>
          <p:nvPr/>
        </p:nvGrpSpPr>
        <p:grpSpPr>
          <a:xfrm>
            <a:off x="6689218" y="2842220"/>
            <a:ext cx="396007" cy="394654"/>
            <a:chOff x="3107062" y="2976032"/>
            <a:chExt cx="396007" cy="394654"/>
          </a:xfrm>
        </p:grpSpPr>
        <p:sp>
          <p:nvSpPr>
            <p:cNvPr id="14" name="Oval 13"/>
            <p:cNvSpPr/>
            <p:nvPr/>
          </p:nvSpPr>
          <p:spPr>
            <a:xfrm>
              <a:off x="3107062" y="2976032"/>
              <a:ext cx="396007" cy="39465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Freeform 14"/>
            <p:cNvSpPr/>
            <p:nvPr/>
          </p:nvSpPr>
          <p:spPr>
            <a:xfrm>
              <a:off x="3261548" y="2992060"/>
              <a:ext cx="123609" cy="334137"/>
            </a:xfrm>
            <a:custGeom>
              <a:avLst/>
              <a:gdLst>
                <a:gd name="connsiteX0" fmla="*/ 300444 w 327768"/>
                <a:gd name="connsiteY0" fmla="*/ 0 h 914856"/>
                <a:gd name="connsiteX1" fmla="*/ 25 w 327768"/>
                <a:gd name="connsiteY1" fmla="*/ 163855 h 914856"/>
                <a:gd name="connsiteX2" fmla="*/ 314100 w 327768"/>
                <a:gd name="connsiteY2" fmla="*/ 232128 h 914856"/>
                <a:gd name="connsiteX3" fmla="*/ 27336 w 327768"/>
                <a:gd name="connsiteY3" fmla="*/ 382328 h 914856"/>
                <a:gd name="connsiteX4" fmla="*/ 314100 w 327768"/>
                <a:gd name="connsiteY4" fmla="*/ 505219 h 914856"/>
                <a:gd name="connsiteX5" fmla="*/ 27336 w 327768"/>
                <a:gd name="connsiteY5" fmla="*/ 641765 h 914856"/>
                <a:gd name="connsiteX6" fmla="*/ 327755 w 327768"/>
                <a:gd name="connsiteY6" fmla="*/ 764655 h 914856"/>
                <a:gd name="connsiteX7" fmla="*/ 40992 w 327768"/>
                <a:gd name="connsiteY7" fmla="*/ 914856 h 914856"/>
                <a:gd name="connsiteX8" fmla="*/ 40992 w 327768"/>
                <a:gd name="connsiteY8" fmla="*/ 914856 h 914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7768" h="914856">
                  <a:moveTo>
                    <a:pt x="300444" y="0"/>
                  </a:moveTo>
                  <a:cubicBezTo>
                    <a:pt x="149096" y="62583"/>
                    <a:pt x="-2251" y="125167"/>
                    <a:pt x="25" y="163855"/>
                  </a:cubicBezTo>
                  <a:cubicBezTo>
                    <a:pt x="2301" y="202543"/>
                    <a:pt x="309548" y="195716"/>
                    <a:pt x="314100" y="232128"/>
                  </a:cubicBezTo>
                  <a:cubicBezTo>
                    <a:pt x="318652" y="268540"/>
                    <a:pt x="27336" y="336813"/>
                    <a:pt x="27336" y="382328"/>
                  </a:cubicBezTo>
                  <a:cubicBezTo>
                    <a:pt x="27336" y="427843"/>
                    <a:pt x="314100" y="461980"/>
                    <a:pt x="314100" y="505219"/>
                  </a:cubicBezTo>
                  <a:cubicBezTo>
                    <a:pt x="314100" y="548458"/>
                    <a:pt x="25060" y="598526"/>
                    <a:pt x="27336" y="641765"/>
                  </a:cubicBezTo>
                  <a:cubicBezTo>
                    <a:pt x="29612" y="685004"/>
                    <a:pt x="325479" y="719140"/>
                    <a:pt x="327755" y="764655"/>
                  </a:cubicBezTo>
                  <a:cubicBezTo>
                    <a:pt x="330031" y="810170"/>
                    <a:pt x="40992" y="914856"/>
                    <a:pt x="40992" y="914856"/>
                  </a:cubicBezTo>
                  <a:lnTo>
                    <a:pt x="40992" y="914856"/>
                  </a:lnTo>
                </a:path>
              </a:pathLst>
            </a:cu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grpSp>
      <p:grpSp>
        <p:nvGrpSpPr>
          <p:cNvPr id="16" name="Group 15"/>
          <p:cNvGrpSpPr/>
          <p:nvPr/>
        </p:nvGrpSpPr>
        <p:grpSpPr>
          <a:xfrm>
            <a:off x="8422865" y="2858248"/>
            <a:ext cx="396007" cy="394654"/>
            <a:chOff x="3107062" y="2976032"/>
            <a:chExt cx="396007" cy="394654"/>
          </a:xfrm>
        </p:grpSpPr>
        <p:sp>
          <p:nvSpPr>
            <p:cNvPr id="17" name="Oval 16"/>
            <p:cNvSpPr/>
            <p:nvPr/>
          </p:nvSpPr>
          <p:spPr>
            <a:xfrm>
              <a:off x="3107062" y="2976032"/>
              <a:ext cx="396007" cy="39465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8" name="Freeform 17"/>
            <p:cNvSpPr/>
            <p:nvPr/>
          </p:nvSpPr>
          <p:spPr>
            <a:xfrm>
              <a:off x="3261548" y="2992060"/>
              <a:ext cx="123609" cy="334137"/>
            </a:xfrm>
            <a:custGeom>
              <a:avLst/>
              <a:gdLst>
                <a:gd name="connsiteX0" fmla="*/ 300444 w 327768"/>
                <a:gd name="connsiteY0" fmla="*/ 0 h 914856"/>
                <a:gd name="connsiteX1" fmla="*/ 25 w 327768"/>
                <a:gd name="connsiteY1" fmla="*/ 163855 h 914856"/>
                <a:gd name="connsiteX2" fmla="*/ 314100 w 327768"/>
                <a:gd name="connsiteY2" fmla="*/ 232128 h 914856"/>
                <a:gd name="connsiteX3" fmla="*/ 27336 w 327768"/>
                <a:gd name="connsiteY3" fmla="*/ 382328 h 914856"/>
                <a:gd name="connsiteX4" fmla="*/ 314100 w 327768"/>
                <a:gd name="connsiteY4" fmla="*/ 505219 h 914856"/>
                <a:gd name="connsiteX5" fmla="*/ 27336 w 327768"/>
                <a:gd name="connsiteY5" fmla="*/ 641765 h 914856"/>
                <a:gd name="connsiteX6" fmla="*/ 327755 w 327768"/>
                <a:gd name="connsiteY6" fmla="*/ 764655 h 914856"/>
                <a:gd name="connsiteX7" fmla="*/ 40992 w 327768"/>
                <a:gd name="connsiteY7" fmla="*/ 914856 h 914856"/>
                <a:gd name="connsiteX8" fmla="*/ 40992 w 327768"/>
                <a:gd name="connsiteY8" fmla="*/ 914856 h 914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7768" h="914856">
                  <a:moveTo>
                    <a:pt x="300444" y="0"/>
                  </a:moveTo>
                  <a:cubicBezTo>
                    <a:pt x="149096" y="62583"/>
                    <a:pt x="-2251" y="125167"/>
                    <a:pt x="25" y="163855"/>
                  </a:cubicBezTo>
                  <a:cubicBezTo>
                    <a:pt x="2301" y="202543"/>
                    <a:pt x="309548" y="195716"/>
                    <a:pt x="314100" y="232128"/>
                  </a:cubicBezTo>
                  <a:cubicBezTo>
                    <a:pt x="318652" y="268540"/>
                    <a:pt x="27336" y="336813"/>
                    <a:pt x="27336" y="382328"/>
                  </a:cubicBezTo>
                  <a:cubicBezTo>
                    <a:pt x="27336" y="427843"/>
                    <a:pt x="314100" y="461980"/>
                    <a:pt x="314100" y="505219"/>
                  </a:cubicBezTo>
                  <a:cubicBezTo>
                    <a:pt x="314100" y="548458"/>
                    <a:pt x="25060" y="598526"/>
                    <a:pt x="27336" y="641765"/>
                  </a:cubicBezTo>
                  <a:cubicBezTo>
                    <a:pt x="29612" y="685004"/>
                    <a:pt x="325479" y="719140"/>
                    <a:pt x="327755" y="764655"/>
                  </a:cubicBezTo>
                  <a:cubicBezTo>
                    <a:pt x="330031" y="810170"/>
                    <a:pt x="40992" y="914856"/>
                    <a:pt x="40992" y="914856"/>
                  </a:cubicBezTo>
                  <a:lnTo>
                    <a:pt x="40992" y="914856"/>
                  </a:lnTo>
                </a:path>
              </a:pathLst>
            </a:cu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grpSp>
      <p:cxnSp>
        <p:nvCxnSpPr>
          <p:cNvPr id="19" name="Straight Connector 18"/>
          <p:cNvCxnSpPr>
            <a:stCxn id="14" idx="6"/>
            <a:endCxn id="17" idx="2"/>
          </p:cNvCxnSpPr>
          <p:nvPr/>
        </p:nvCxnSpPr>
        <p:spPr>
          <a:xfrm>
            <a:off x="7085225" y="3039547"/>
            <a:ext cx="1337640" cy="16028"/>
          </a:xfrm>
          <a:prstGeom prst="line">
            <a:avLst/>
          </a:prstGeom>
          <a:ln>
            <a:solidFill>
              <a:schemeClr val="tx1"/>
            </a:solidFill>
            <a:prstDash val="dot"/>
          </a:ln>
        </p:spPr>
        <p:style>
          <a:lnRef idx="2">
            <a:schemeClr val="accent1"/>
          </a:lnRef>
          <a:fillRef idx="0">
            <a:schemeClr val="accent1"/>
          </a:fillRef>
          <a:effectRef idx="1">
            <a:schemeClr val="accent1"/>
          </a:effectRef>
          <a:fontRef idx="minor">
            <a:schemeClr val="tx1"/>
          </a:fontRef>
        </p:style>
      </p:cxnSp>
      <p:sp>
        <p:nvSpPr>
          <p:cNvPr id="20" name="Rectangle 19"/>
          <p:cNvSpPr/>
          <p:nvPr/>
        </p:nvSpPr>
        <p:spPr>
          <a:xfrm>
            <a:off x="5680487" y="3698649"/>
            <a:ext cx="3413852" cy="2723944"/>
          </a:xfrm>
          <a:prstGeom prst="rect">
            <a:avLst/>
          </a:prstGeom>
          <a:solidFill>
            <a:schemeClr val="lt1">
              <a:alpha val="0"/>
            </a:schemeClr>
          </a:solidFill>
          <a:ln>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grpSp>
        <p:nvGrpSpPr>
          <p:cNvPr id="21" name="Group 20"/>
          <p:cNvGrpSpPr/>
          <p:nvPr/>
        </p:nvGrpSpPr>
        <p:grpSpPr>
          <a:xfrm>
            <a:off x="5961718" y="5502284"/>
            <a:ext cx="396007" cy="394654"/>
            <a:chOff x="4058177" y="3202672"/>
            <a:chExt cx="396007" cy="394654"/>
          </a:xfrm>
        </p:grpSpPr>
        <p:sp>
          <p:nvSpPr>
            <p:cNvPr id="22" name="Oval 21"/>
            <p:cNvSpPr/>
            <p:nvPr/>
          </p:nvSpPr>
          <p:spPr>
            <a:xfrm>
              <a:off x="4058177" y="3202672"/>
              <a:ext cx="396007" cy="39465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3" name="Freeform 22"/>
            <p:cNvSpPr/>
            <p:nvPr/>
          </p:nvSpPr>
          <p:spPr>
            <a:xfrm>
              <a:off x="4212663" y="3218700"/>
              <a:ext cx="123609" cy="334137"/>
            </a:xfrm>
            <a:custGeom>
              <a:avLst/>
              <a:gdLst>
                <a:gd name="connsiteX0" fmla="*/ 300444 w 327768"/>
                <a:gd name="connsiteY0" fmla="*/ 0 h 914856"/>
                <a:gd name="connsiteX1" fmla="*/ 25 w 327768"/>
                <a:gd name="connsiteY1" fmla="*/ 163855 h 914856"/>
                <a:gd name="connsiteX2" fmla="*/ 314100 w 327768"/>
                <a:gd name="connsiteY2" fmla="*/ 232128 h 914856"/>
                <a:gd name="connsiteX3" fmla="*/ 27336 w 327768"/>
                <a:gd name="connsiteY3" fmla="*/ 382328 h 914856"/>
                <a:gd name="connsiteX4" fmla="*/ 314100 w 327768"/>
                <a:gd name="connsiteY4" fmla="*/ 505219 h 914856"/>
                <a:gd name="connsiteX5" fmla="*/ 27336 w 327768"/>
                <a:gd name="connsiteY5" fmla="*/ 641765 h 914856"/>
                <a:gd name="connsiteX6" fmla="*/ 327755 w 327768"/>
                <a:gd name="connsiteY6" fmla="*/ 764655 h 914856"/>
                <a:gd name="connsiteX7" fmla="*/ 40992 w 327768"/>
                <a:gd name="connsiteY7" fmla="*/ 914856 h 914856"/>
                <a:gd name="connsiteX8" fmla="*/ 40992 w 327768"/>
                <a:gd name="connsiteY8" fmla="*/ 914856 h 914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7768" h="914856">
                  <a:moveTo>
                    <a:pt x="300444" y="0"/>
                  </a:moveTo>
                  <a:cubicBezTo>
                    <a:pt x="149096" y="62583"/>
                    <a:pt x="-2251" y="125167"/>
                    <a:pt x="25" y="163855"/>
                  </a:cubicBezTo>
                  <a:cubicBezTo>
                    <a:pt x="2301" y="202543"/>
                    <a:pt x="309548" y="195716"/>
                    <a:pt x="314100" y="232128"/>
                  </a:cubicBezTo>
                  <a:cubicBezTo>
                    <a:pt x="318652" y="268540"/>
                    <a:pt x="27336" y="336813"/>
                    <a:pt x="27336" y="382328"/>
                  </a:cubicBezTo>
                  <a:cubicBezTo>
                    <a:pt x="27336" y="427843"/>
                    <a:pt x="314100" y="461980"/>
                    <a:pt x="314100" y="505219"/>
                  </a:cubicBezTo>
                  <a:cubicBezTo>
                    <a:pt x="314100" y="548458"/>
                    <a:pt x="25060" y="598526"/>
                    <a:pt x="27336" y="641765"/>
                  </a:cubicBezTo>
                  <a:cubicBezTo>
                    <a:pt x="29612" y="685004"/>
                    <a:pt x="325479" y="719140"/>
                    <a:pt x="327755" y="764655"/>
                  </a:cubicBezTo>
                  <a:cubicBezTo>
                    <a:pt x="330031" y="810170"/>
                    <a:pt x="40992" y="914856"/>
                    <a:pt x="40992" y="914856"/>
                  </a:cubicBezTo>
                  <a:lnTo>
                    <a:pt x="40992" y="914856"/>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grpSp>
        <p:nvGrpSpPr>
          <p:cNvPr id="24" name="Group 23"/>
          <p:cNvGrpSpPr/>
          <p:nvPr/>
        </p:nvGrpSpPr>
        <p:grpSpPr>
          <a:xfrm>
            <a:off x="6697047" y="5518312"/>
            <a:ext cx="396007" cy="394654"/>
            <a:chOff x="4058177" y="3202672"/>
            <a:chExt cx="396007" cy="394654"/>
          </a:xfrm>
        </p:grpSpPr>
        <p:sp>
          <p:nvSpPr>
            <p:cNvPr id="25" name="Oval 24"/>
            <p:cNvSpPr/>
            <p:nvPr/>
          </p:nvSpPr>
          <p:spPr>
            <a:xfrm>
              <a:off x="4058177" y="3202672"/>
              <a:ext cx="396007" cy="39465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6" name="Freeform 25"/>
            <p:cNvSpPr/>
            <p:nvPr/>
          </p:nvSpPr>
          <p:spPr>
            <a:xfrm>
              <a:off x="4212663" y="3218700"/>
              <a:ext cx="123609" cy="334137"/>
            </a:xfrm>
            <a:custGeom>
              <a:avLst/>
              <a:gdLst>
                <a:gd name="connsiteX0" fmla="*/ 300444 w 327768"/>
                <a:gd name="connsiteY0" fmla="*/ 0 h 914856"/>
                <a:gd name="connsiteX1" fmla="*/ 25 w 327768"/>
                <a:gd name="connsiteY1" fmla="*/ 163855 h 914856"/>
                <a:gd name="connsiteX2" fmla="*/ 314100 w 327768"/>
                <a:gd name="connsiteY2" fmla="*/ 232128 h 914856"/>
                <a:gd name="connsiteX3" fmla="*/ 27336 w 327768"/>
                <a:gd name="connsiteY3" fmla="*/ 382328 h 914856"/>
                <a:gd name="connsiteX4" fmla="*/ 314100 w 327768"/>
                <a:gd name="connsiteY4" fmla="*/ 505219 h 914856"/>
                <a:gd name="connsiteX5" fmla="*/ 27336 w 327768"/>
                <a:gd name="connsiteY5" fmla="*/ 641765 h 914856"/>
                <a:gd name="connsiteX6" fmla="*/ 327755 w 327768"/>
                <a:gd name="connsiteY6" fmla="*/ 764655 h 914856"/>
                <a:gd name="connsiteX7" fmla="*/ 40992 w 327768"/>
                <a:gd name="connsiteY7" fmla="*/ 914856 h 914856"/>
                <a:gd name="connsiteX8" fmla="*/ 40992 w 327768"/>
                <a:gd name="connsiteY8" fmla="*/ 914856 h 914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7768" h="914856">
                  <a:moveTo>
                    <a:pt x="300444" y="0"/>
                  </a:moveTo>
                  <a:cubicBezTo>
                    <a:pt x="149096" y="62583"/>
                    <a:pt x="-2251" y="125167"/>
                    <a:pt x="25" y="163855"/>
                  </a:cubicBezTo>
                  <a:cubicBezTo>
                    <a:pt x="2301" y="202543"/>
                    <a:pt x="309548" y="195716"/>
                    <a:pt x="314100" y="232128"/>
                  </a:cubicBezTo>
                  <a:cubicBezTo>
                    <a:pt x="318652" y="268540"/>
                    <a:pt x="27336" y="336813"/>
                    <a:pt x="27336" y="382328"/>
                  </a:cubicBezTo>
                  <a:cubicBezTo>
                    <a:pt x="27336" y="427843"/>
                    <a:pt x="314100" y="461980"/>
                    <a:pt x="314100" y="505219"/>
                  </a:cubicBezTo>
                  <a:cubicBezTo>
                    <a:pt x="314100" y="548458"/>
                    <a:pt x="25060" y="598526"/>
                    <a:pt x="27336" y="641765"/>
                  </a:cubicBezTo>
                  <a:cubicBezTo>
                    <a:pt x="29612" y="685004"/>
                    <a:pt x="325479" y="719140"/>
                    <a:pt x="327755" y="764655"/>
                  </a:cubicBezTo>
                  <a:cubicBezTo>
                    <a:pt x="330031" y="810170"/>
                    <a:pt x="40992" y="914856"/>
                    <a:pt x="40992" y="914856"/>
                  </a:cubicBezTo>
                  <a:lnTo>
                    <a:pt x="40992" y="914856"/>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grpSp>
        <p:nvGrpSpPr>
          <p:cNvPr id="27" name="Group 26"/>
          <p:cNvGrpSpPr/>
          <p:nvPr/>
        </p:nvGrpSpPr>
        <p:grpSpPr>
          <a:xfrm>
            <a:off x="8422865" y="5502284"/>
            <a:ext cx="396007" cy="394654"/>
            <a:chOff x="4058177" y="3202672"/>
            <a:chExt cx="396007" cy="394654"/>
          </a:xfrm>
        </p:grpSpPr>
        <p:sp>
          <p:nvSpPr>
            <p:cNvPr id="28" name="Oval 27"/>
            <p:cNvSpPr/>
            <p:nvPr/>
          </p:nvSpPr>
          <p:spPr>
            <a:xfrm>
              <a:off x="4058177" y="3202672"/>
              <a:ext cx="396007" cy="39465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9" name="Freeform 28"/>
            <p:cNvSpPr/>
            <p:nvPr/>
          </p:nvSpPr>
          <p:spPr>
            <a:xfrm>
              <a:off x="4212663" y="3218700"/>
              <a:ext cx="123609" cy="334137"/>
            </a:xfrm>
            <a:custGeom>
              <a:avLst/>
              <a:gdLst>
                <a:gd name="connsiteX0" fmla="*/ 300444 w 327768"/>
                <a:gd name="connsiteY0" fmla="*/ 0 h 914856"/>
                <a:gd name="connsiteX1" fmla="*/ 25 w 327768"/>
                <a:gd name="connsiteY1" fmla="*/ 163855 h 914856"/>
                <a:gd name="connsiteX2" fmla="*/ 314100 w 327768"/>
                <a:gd name="connsiteY2" fmla="*/ 232128 h 914856"/>
                <a:gd name="connsiteX3" fmla="*/ 27336 w 327768"/>
                <a:gd name="connsiteY3" fmla="*/ 382328 h 914856"/>
                <a:gd name="connsiteX4" fmla="*/ 314100 w 327768"/>
                <a:gd name="connsiteY4" fmla="*/ 505219 h 914856"/>
                <a:gd name="connsiteX5" fmla="*/ 27336 w 327768"/>
                <a:gd name="connsiteY5" fmla="*/ 641765 h 914856"/>
                <a:gd name="connsiteX6" fmla="*/ 327755 w 327768"/>
                <a:gd name="connsiteY6" fmla="*/ 764655 h 914856"/>
                <a:gd name="connsiteX7" fmla="*/ 40992 w 327768"/>
                <a:gd name="connsiteY7" fmla="*/ 914856 h 914856"/>
                <a:gd name="connsiteX8" fmla="*/ 40992 w 327768"/>
                <a:gd name="connsiteY8" fmla="*/ 914856 h 914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7768" h="914856">
                  <a:moveTo>
                    <a:pt x="300444" y="0"/>
                  </a:moveTo>
                  <a:cubicBezTo>
                    <a:pt x="149096" y="62583"/>
                    <a:pt x="-2251" y="125167"/>
                    <a:pt x="25" y="163855"/>
                  </a:cubicBezTo>
                  <a:cubicBezTo>
                    <a:pt x="2301" y="202543"/>
                    <a:pt x="309548" y="195716"/>
                    <a:pt x="314100" y="232128"/>
                  </a:cubicBezTo>
                  <a:cubicBezTo>
                    <a:pt x="318652" y="268540"/>
                    <a:pt x="27336" y="336813"/>
                    <a:pt x="27336" y="382328"/>
                  </a:cubicBezTo>
                  <a:cubicBezTo>
                    <a:pt x="27336" y="427843"/>
                    <a:pt x="314100" y="461980"/>
                    <a:pt x="314100" y="505219"/>
                  </a:cubicBezTo>
                  <a:cubicBezTo>
                    <a:pt x="314100" y="548458"/>
                    <a:pt x="25060" y="598526"/>
                    <a:pt x="27336" y="641765"/>
                  </a:cubicBezTo>
                  <a:cubicBezTo>
                    <a:pt x="29612" y="685004"/>
                    <a:pt x="325479" y="719140"/>
                    <a:pt x="327755" y="764655"/>
                  </a:cubicBezTo>
                  <a:cubicBezTo>
                    <a:pt x="330031" y="810170"/>
                    <a:pt x="40992" y="914856"/>
                    <a:pt x="40992" y="914856"/>
                  </a:cubicBezTo>
                  <a:lnTo>
                    <a:pt x="40992" y="914856"/>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cxnSp>
        <p:nvCxnSpPr>
          <p:cNvPr id="30" name="Straight Connector 29"/>
          <p:cNvCxnSpPr/>
          <p:nvPr/>
        </p:nvCxnSpPr>
        <p:spPr>
          <a:xfrm>
            <a:off x="7093054" y="5715368"/>
            <a:ext cx="1337640" cy="16028"/>
          </a:xfrm>
          <a:prstGeom prst="line">
            <a:avLst/>
          </a:prstGeom>
          <a:ln>
            <a:prstDash val="dot"/>
          </a:ln>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6718471" y="6045607"/>
            <a:ext cx="1528111" cy="461665"/>
          </a:xfrm>
          <a:prstGeom prst="rect">
            <a:avLst/>
          </a:prstGeom>
          <a:noFill/>
        </p:spPr>
        <p:txBody>
          <a:bodyPr wrap="none" rtlCol="0">
            <a:spAutoFit/>
          </a:bodyPr>
          <a:lstStyle/>
          <a:p>
            <a:r>
              <a:rPr lang="en-US" sz="2400" b="1" i="1" dirty="0" smtClean="0">
                <a:solidFill>
                  <a:srgbClr val="002060"/>
                </a:solidFill>
              </a:rPr>
              <a:t>The Kernel</a:t>
            </a:r>
            <a:endParaRPr lang="en-US" sz="2400" b="1" i="1" dirty="0">
              <a:solidFill>
                <a:srgbClr val="002060"/>
              </a:solidFill>
            </a:endParaRPr>
          </a:p>
        </p:txBody>
      </p:sp>
      <p:cxnSp>
        <p:nvCxnSpPr>
          <p:cNvPr id="33" name="Straight Arrow Connector 32"/>
          <p:cNvCxnSpPr>
            <a:stCxn id="11" idx="0"/>
          </p:cNvCxnSpPr>
          <p:nvPr/>
        </p:nvCxnSpPr>
        <p:spPr>
          <a:xfrm flipV="1">
            <a:off x="6162602" y="2324486"/>
            <a:ext cx="459710" cy="533762"/>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34" name="Straight Arrow Connector 33"/>
          <p:cNvCxnSpPr>
            <a:stCxn id="15" idx="0"/>
          </p:cNvCxnSpPr>
          <p:nvPr/>
        </p:nvCxnSpPr>
        <p:spPr>
          <a:xfrm flipV="1">
            <a:off x="6957008" y="2340766"/>
            <a:ext cx="136046" cy="517482"/>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35" name="Straight Arrow Connector 34"/>
          <p:cNvCxnSpPr>
            <a:stCxn id="17" idx="0"/>
          </p:cNvCxnSpPr>
          <p:nvPr/>
        </p:nvCxnSpPr>
        <p:spPr>
          <a:xfrm flipH="1" flipV="1">
            <a:off x="7960184" y="2324486"/>
            <a:ext cx="660685" cy="533762"/>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grpSp>
        <p:nvGrpSpPr>
          <p:cNvPr id="3" name="Group 2"/>
          <p:cNvGrpSpPr/>
          <p:nvPr/>
        </p:nvGrpSpPr>
        <p:grpSpPr>
          <a:xfrm>
            <a:off x="6049298" y="3279381"/>
            <a:ext cx="2461147" cy="2249382"/>
            <a:chOff x="6116204" y="3252902"/>
            <a:chExt cx="2461147" cy="2249382"/>
          </a:xfrm>
        </p:grpSpPr>
        <p:sp>
          <p:nvSpPr>
            <p:cNvPr id="31" name="Rectangle 30"/>
            <p:cNvSpPr/>
            <p:nvPr/>
          </p:nvSpPr>
          <p:spPr>
            <a:xfrm>
              <a:off x="7304707" y="3838537"/>
              <a:ext cx="287811" cy="148149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a:off x="6239813" y="3252902"/>
              <a:ext cx="1064894" cy="797277"/>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a:endCxn id="31" idx="0"/>
            </p:cNvCxnSpPr>
            <p:nvPr/>
          </p:nvCxnSpPr>
          <p:spPr>
            <a:xfrm>
              <a:off x="6975142" y="3252902"/>
              <a:ext cx="473471" cy="585635"/>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38" name="Straight Arrow Connector 37"/>
            <p:cNvCxnSpPr/>
            <p:nvPr/>
          </p:nvCxnSpPr>
          <p:spPr>
            <a:xfrm flipV="1">
              <a:off x="7592518" y="3252902"/>
              <a:ext cx="984833" cy="797277"/>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39" name="Straight Arrow Connector 38"/>
            <p:cNvCxnSpPr/>
            <p:nvPr/>
          </p:nvCxnSpPr>
          <p:spPr>
            <a:xfrm flipV="1">
              <a:off x="6116204" y="5108386"/>
              <a:ext cx="1188503" cy="39389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flipV="1">
              <a:off x="6975142" y="5320028"/>
              <a:ext cx="329565" cy="182256"/>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p:nvPr/>
          </p:nvCxnSpPr>
          <p:spPr>
            <a:xfrm>
              <a:off x="7592518" y="5108386"/>
              <a:ext cx="984833" cy="39389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grpSp>
      <p:pic>
        <p:nvPicPr>
          <p:cNvPr id="49" name="Picture 48"/>
          <p:cNvPicPr>
            <a:picLocks noChangeAspect="1"/>
          </p:cNvPicPr>
          <p:nvPr/>
        </p:nvPicPr>
        <p:blipFill>
          <a:blip r:embed="rId3"/>
          <a:stretch>
            <a:fillRect/>
          </a:stretch>
        </p:blipFill>
        <p:spPr>
          <a:xfrm>
            <a:off x="7655610" y="4311942"/>
            <a:ext cx="399746" cy="399746"/>
          </a:xfrm>
          <a:prstGeom prst="rect">
            <a:avLst/>
          </a:prstGeom>
        </p:spPr>
      </p:pic>
      <p:sp>
        <p:nvSpPr>
          <p:cNvPr id="50" name="TextBox 49"/>
          <p:cNvSpPr txBox="1"/>
          <p:nvPr/>
        </p:nvSpPr>
        <p:spPr>
          <a:xfrm>
            <a:off x="5193168" y="4006559"/>
            <a:ext cx="1252700" cy="1015663"/>
          </a:xfrm>
          <a:prstGeom prst="rect">
            <a:avLst/>
          </a:prstGeom>
          <a:solidFill>
            <a:schemeClr val="bg1"/>
          </a:solidFill>
        </p:spPr>
        <p:txBody>
          <a:bodyPr wrap="square" rtlCol="0">
            <a:spAutoFit/>
          </a:bodyPr>
          <a:lstStyle/>
          <a:p>
            <a:pPr algn="ctr"/>
            <a:r>
              <a:rPr lang="en-US" sz="2000" dirty="0">
                <a:solidFill>
                  <a:schemeClr val="tx2">
                    <a:lumMod val="75000"/>
                  </a:schemeClr>
                </a:solidFill>
              </a:rPr>
              <a:t>UDP socket queue</a:t>
            </a:r>
            <a:endParaRPr lang="en-US" sz="2000" dirty="0">
              <a:solidFill>
                <a:schemeClr val="tx2">
                  <a:lumMod val="75000"/>
                </a:schemeClr>
              </a:solidFill>
            </a:endParaRPr>
          </a:p>
        </p:txBody>
      </p:sp>
      <p:sp>
        <p:nvSpPr>
          <p:cNvPr id="51" name="TextBox 50"/>
          <p:cNvSpPr txBox="1"/>
          <p:nvPr/>
        </p:nvSpPr>
        <p:spPr>
          <a:xfrm>
            <a:off x="4742587" y="5296710"/>
            <a:ext cx="1213117" cy="707886"/>
          </a:xfrm>
          <a:prstGeom prst="rect">
            <a:avLst/>
          </a:prstGeom>
          <a:solidFill>
            <a:schemeClr val="bg1"/>
          </a:solidFill>
        </p:spPr>
        <p:txBody>
          <a:bodyPr wrap="square" rtlCol="0">
            <a:spAutoFit/>
          </a:bodyPr>
          <a:lstStyle/>
          <a:p>
            <a:r>
              <a:rPr lang="en-US" sz="2000" dirty="0" smtClean="0">
                <a:solidFill>
                  <a:schemeClr val="tx2">
                    <a:lumMod val="75000"/>
                  </a:schemeClr>
                </a:solidFill>
              </a:rPr>
              <a:t>Network routines</a:t>
            </a:r>
            <a:endParaRPr lang="en-US" sz="2000" dirty="0">
              <a:solidFill>
                <a:schemeClr val="tx2">
                  <a:lumMod val="75000"/>
                </a:schemeClr>
              </a:solidFill>
            </a:endParaRPr>
          </a:p>
        </p:txBody>
      </p:sp>
      <p:sp>
        <p:nvSpPr>
          <p:cNvPr id="52" name="TextBox 51"/>
          <p:cNvSpPr txBox="1"/>
          <p:nvPr/>
        </p:nvSpPr>
        <p:spPr>
          <a:xfrm>
            <a:off x="4635795" y="2122901"/>
            <a:ext cx="1475308" cy="707886"/>
          </a:xfrm>
          <a:prstGeom prst="rect">
            <a:avLst/>
          </a:prstGeom>
          <a:solidFill>
            <a:schemeClr val="bg1"/>
          </a:solidFill>
        </p:spPr>
        <p:txBody>
          <a:bodyPr wrap="square" rtlCol="0">
            <a:spAutoFit/>
          </a:bodyPr>
          <a:lstStyle/>
          <a:p>
            <a:r>
              <a:rPr lang="en-US" sz="2000" i="1" dirty="0" smtClean="0"/>
              <a:t>Memcached</a:t>
            </a:r>
            <a:r>
              <a:rPr lang="en-US" sz="2000" dirty="0" smtClean="0"/>
              <a:t> </a:t>
            </a:r>
            <a:r>
              <a:rPr lang="en-US" sz="2000" dirty="0" smtClean="0"/>
              <a:t>threads</a:t>
            </a:r>
            <a:endParaRPr lang="en-US" sz="2000" dirty="0"/>
          </a:p>
        </p:txBody>
      </p:sp>
      <p:grpSp>
        <p:nvGrpSpPr>
          <p:cNvPr id="77" name="Group 76"/>
          <p:cNvGrpSpPr/>
          <p:nvPr/>
        </p:nvGrpSpPr>
        <p:grpSpPr>
          <a:xfrm>
            <a:off x="7175299" y="2300949"/>
            <a:ext cx="733170" cy="584776"/>
            <a:chOff x="7175299" y="2300949"/>
            <a:chExt cx="733170" cy="584776"/>
          </a:xfrm>
        </p:grpSpPr>
        <p:pic>
          <p:nvPicPr>
            <p:cNvPr id="48" name="Picture 47"/>
            <p:cNvPicPr>
              <a:picLocks noChangeAspect="1"/>
            </p:cNvPicPr>
            <p:nvPr/>
          </p:nvPicPr>
          <p:blipFill>
            <a:blip r:embed="rId3"/>
            <a:stretch>
              <a:fillRect/>
            </a:stretch>
          </p:blipFill>
          <p:spPr>
            <a:xfrm>
              <a:off x="7175299" y="2340766"/>
              <a:ext cx="399746" cy="399746"/>
            </a:xfrm>
            <a:prstGeom prst="rect">
              <a:avLst/>
            </a:prstGeom>
          </p:spPr>
        </p:pic>
        <p:grpSp>
          <p:nvGrpSpPr>
            <p:cNvPr id="76" name="Group 75"/>
            <p:cNvGrpSpPr/>
            <p:nvPr/>
          </p:nvGrpSpPr>
          <p:grpSpPr>
            <a:xfrm>
              <a:off x="7304872" y="2300949"/>
              <a:ext cx="603597" cy="584776"/>
              <a:chOff x="7304872" y="2300949"/>
              <a:chExt cx="603597" cy="584776"/>
            </a:xfrm>
          </p:grpSpPr>
          <p:sp>
            <p:nvSpPr>
              <p:cNvPr id="53" name="TextBox 52"/>
              <p:cNvSpPr txBox="1"/>
              <p:nvPr/>
            </p:nvSpPr>
            <p:spPr>
              <a:xfrm>
                <a:off x="7304872" y="2300949"/>
                <a:ext cx="184666" cy="584776"/>
              </a:xfrm>
              <a:prstGeom prst="rect">
                <a:avLst/>
              </a:prstGeom>
              <a:noFill/>
            </p:spPr>
            <p:txBody>
              <a:bodyPr wrap="none" rtlCol="0">
                <a:spAutoFit/>
              </a:bodyPr>
              <a:lstStyle/>
              <a:p>
                <a:endParaRPr lang="en-US" sz="3200" dirty="0"/>
              </a:p>
            </p:txBody>
          </p:sp>
          <p:pic>
            <p:nvPicPr>
              <p:cNvPr id="57" name="Picture 56"/>
              <p:cNvPicPr>
                <a:picLocks noChangeAspect="1"/>
              </p:cNvPicPr>
              <p:nvPr/>
            </p:nvPicPr>
            <p:blipFill>
              <a:blip r:embed="rId3"/>
              <a:stretch>
                <a:fillRect/>
              </a:stretch>
            </p:blipFill>
            <p:spPr>
              <a:xfrm>
                <a:off x="7508723" y="2340766"/>
                <a:ext cx="399746" cy="399746"/>
              </a:xfrm>
              <a:prstGeom prst="rect">
                <a:avLst/>
              </a:prstGeom>
            </p:spPr>
          </p:pic>
        </p:grpSp>
      </p:grpSp>
      <p:sp>
        <p:nvSpPr>
          <p:cNvPr id="59" name="Rounded Rectangle 58"/>
          <p:cNvSpPr/>
          <p:nvPr/>
        </p:nvSpPr>
        <p:spPr>
          <a:xfrm>
            <a:off x="6139649" y="1748032"/>
            <a:ext cx="2870791" cy="5502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err="1" smtClean="0"/>
              <a:t>HashTable</a:t>
            </a:r>
            <a:r>
              <a:rPr lang="en-US" sz="2400" dirty="0" smtClean="0"/>
              <a:t> + CLOCK</a:t>
            </a:r>
            <a:endParaRPr lang="en-US" sz="2400" dirty="0"/>
          </a:p>
        </p:txBody>
      </p:sp>
      <p:grpSp>
        <p:nvGrpSpPr>
          <p:cNvPr id="75" name="Group 74"/>
          <p:cNvGrpSpPr/>
          <p:nvPr/>
        </p:nvGrpSpPr>
        <p:grpSpPr>
          <a:xfrm>
            <a:off x="6107990" y="3251325"/>
            <a:ext cx="2494310" cy="2430704"/>
            <a:chOff x="6080843" y="3226377"/>
            <a:chExt cx="2494310" cy="2430704"/>
          </a:xfrm>
        </p:grpSpPr>
        <p:sp>
          <p:nvSpPr>
            <p:cNvPr id="62" name="Rectangle 61"/>
            <p:cNvSpPr/>
            <p:nvPr/>
          </p:nvSpPr>
          <p:spPr>
            <a:xfrm>
              <a:off x="6496329" y="3846300"/>
              <a:ext cx="143905" cy="155391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3" name="Straight Arrow Connector 62"/>
            <p:cNvCxnSpPr>
              <a:stCxn id="62" idx="0"/>
            </p:cNvCxnSpPr>
            <p:nvPr/>
          </p:nvCxnSpPr>
          <p:spPr>
            <a:xfrm flipH="1" flipV="1">
              <a:off x="6080843" y="3245731"/>
              <a:ext cx="487439" cy="600569"/>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65" name="Straight Arrow Connector 64"/>
            <p:cNvCxnSpPr>
              <a:stCxn id="22" idx="7"/>
            </p:cNvCxnSpPr>
            <p:nvPr/>
          </p:nvCxnSpPr>
          <p:spPr>
            <a:xfrm flipV="1">
              <a:off x="6299731" y="5377349"/>
              <a:ext cx="231730" cy="182731"/>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67" name="Rectangle 66"/>
            <p:cNvSpPr/>
            <p:nvPr/>
          </p:nvSpPr>
          <p:spPr>
            <a:xfrm>
              <a:off x="7283525" y="3846300"/>
              <a:ext cx="143905" cy="155391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8" name="Straight Arrow Connector 67"/>
            <p:cNvCxnSpPr/>
            <p:nvPr/>
          </p:nvCxnSpPr>
          <p:spPr>
            <a:xfrm flipH="1" flipV="1">
              <a:off x="6909766" y="3226377"/>
              <a:ext cx="487439" cy="600569"/>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69" name="Straight Arrow Connector 68"/>
            <p:cNvCxnSpPr/>
            <p:nvPr/>
          </p:nvCxnSpPr>
          <p:spPr>
            <a:xfrm flipV="1">
              <a:off x="7106684" y="5442974"/>
              <a:ext cx="231730" cy="182731"/>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70" name="Rectangle 69"/>
            <p:cNvSpPr/>
            <p:nvPr/>
          </p:nvSpPr>
          <p:spPr>
            <a:xfrm>
              <a:off x="8055356" y="3823438"/>
              <a:ext cx="143905" cy="155391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1" name="Straight Arrow Connector 70"/>
            <p:cNvCxnSpPr/>
            <p:nvPr/>
          </p:nvCxnSpPr>
          <p:spPr>
            <a:xfrm flipV="1">
              <a:off x="8127308" y="3226378"/>
              <a:ext cx="447845" cy="59706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73" name="Straight Arrow Connector 72"/>
            <p:cNvCxnSpPr/>
            <p:nvPr/>
          </p:nvCxnSpPr>
          <p:spPr>
            <a:xfrm flipH="1" flipV="1">
              <a:off x="8225317" y="5400445"/>
              <a:ext cx="176283" cy="256636"/>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1132505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500"/>
                                        <p:tgtEl>
                                          <p:spTgt spid="59"/>
                                        </p:tgtEl>
                                      </p:cBhvr>
                                    </p:animEffect>
                                  </p:childTnLst>
                                </p:cTn>
                              </p:par>
                            </p:childTnLst>
                          </p:cTn>
                        </p:par>
                        <p:par>
                          <p:cTn id="8" fill="hold">
                            <p:stCondLst>
                              <p:cond delay="500"/>
                            </p:stCondLst>
                            <p:childTnLst>
                              <p:par>
                                <p:cTn id="9" presetID="9" presetClass="exit" presetSubtype="0" fill="hold" nodeType="afterEffect">
                                  <p:stCondLst>
                                    <p:cond delay="0"/>
                                  </p:stCondLst>
                                  <p:childTnLst>
                                    <p:animEffect transition="out" filter="dissolve">
                                      <p:cBhvr>
                                        <p:cTn id="10" dur="500"/>
                                        <p:tgtEl>
                                          <p:spTgt spid="77"/>
                                        </p:tgtEl>
                                      </p:cBhvr>
                                    </p:animEffect>
                                    <p:set>
                                      <p:cBhvr>
                                        <p:cTn id="11" dur="1" fill="hold">
                                          <p:stCondLst>
                                            <p:cond delay="499"/>
                                          </p:stCondLst>
                                        </p:cTn>
                                        <p:tgtEl>
                                          <p:spTgt spid="77"/>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3" presetClass="exit" presetSubtype="10" fill="hold" nodeType="clickEffect">
                                  <p:stCondLst>
                                    <p:cond delay="0"/>
                                  </p:stCondLst>
                                  <p:childTnLst>
                                    <p:animEffect transition="out" filter="blinds(horizontal)">
                                      <p:cBhvr>
                                        <p:cTn id="15" dur="500"/>
                                        <p:tgtEl>
                                          <p:spTgt spid="3"/>
                                        </p:tgtEl>
                                      </p:cBhvr>
                                    </p:animEffect>
                                    <p:set>
                                      <p:cBhvr>
                                        <p:cTn id="16" dur="1" fill="hold">
                                          <p:stCondLst>
                                            <p:cond delay="499"/>
                                          </p:stCondLst>
                                        </p:cTn>
                                        <p:tgtEl>
                                          <p:spTgt spid="3"/>
                                        </p:tgtEl>
                                        <p:attrNameLst>
                                          <p:attrName>style.visibility</p:attrName>
                                        </p:attrNameLst>
                                      </p:cBhvr>
                                      <p:to>
                                        <p:strVal val="hidden"/>
                                      </p:to>
                                    </p:set>
                                  </p:childTnLst>
                                </p:cTn>
                              </p:par>
                              <p:par>
                                <p:cTn id="17" presetID="10" presetClass="entr" presetSubtype="0" fill="hold" nodeType="withEffect">
                                  <p:stCondLst>
                                    <p:cond delay="0"/>
                                  </p:stCondLst>
                                  <p:childTnLst>
                                    <p:set>
                                      <p:cBhvr>
                                        <p:cTn id="18" dur="1" fill="hold">
                                          <p:stCondLst>
                                            <p:cond delay="0"/>
                                          </p:stCondLst>
                                        </p:cTn>
                                        <p:tgtEl>
                                          <p:spTgt spid="75"/>
                                        </p:tgtEl>
                                        <p:attrNameLst>
                                          <p:attrName>style.visibility</p:attrName>
                                        </p:attrNameLst>
                                      </p:cBhvr>
                                      <p:to>
                                        <p:strVal val="visible"/>
                                      </p:to>
                                    </p:set>
                                    <p:animEffect transition="in" filter="fade">
                                      <p:cBhvr>
                                        <p:cTn id="19" dur="500"/>
                                        <p:tgtEl>
                                          <p:spTgt spid="75"/>
                                        </p:tgtEl>
                                      </p:cBhvr>
                                    </p:animEffect>
                                  </p:childTnLst>
                                </p:cTn>
                              </p:par>
                            </p:childTnLst>
                          </p:cTn>
                        </p:par>
                        <p:par>
                          <p:cTn id="20" fill="hold">
                            <p:stCondLst>
                              <p:cond delay="500"/>
                            </p:stCondLst>
                            <p:childTnLst>
                              <p:par>
                                <p:cTn id="21" presetID="9" presetClass="exit" presetSubtype="0" fill="hold" nodeType="afterEffect">
                                  <p:stCondLst>
                                    <p:cond delay="0"/>
                                  </p:stCondLst>
                                  <p:childTnLst>
                                    <p:animEffect transition="out" filter="dissolve">
                                      <p:cBhvr>
                                        <p:cTn id="22" dur="500"/>
                                        <p:tgtEl>
                                          <p:spTgt spid="49"/>
                                        </p:tgtEl>
                                      </p:cBhvr>
                                    </p:animEffect>
                                    <p:set>
                                      <p:cBhvr>
                                        <p:cTn id="23" dur="1" fill="hold">
                                          <p:stCondLst>
                                            <p:cond delay="499"/>
                                          </p:stCondLst>
                                        </p:cTn>
                                        <p:tgtEl>
                                          <p:spTgt spid="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970"/>
            <a:ext cx="8903839" cy="914399"/>
          </a:xfrm>
        </p:spPr>
        <p:txBody>
          <a:bodyPr>
            <a:normAutofit/>
          </a:bodyPr>
          <a:lstStyle/>
          <a:p>
            <a:pPr>
              <a:lnSpc>
                <a:spcPct val="80000"/>
              </a:lnSpc>
            </a:pPr>
            <a:r>
              <a:rPr lang="en-US" altLang="zh-CN" sz="3600" b="1" dirty="0" smtClean="0">
                <a:solidFill>
                  <a:srgbClr val="C00000"/>
                </a:solidFill>
                <a:effectLst>
                  <a:outerShdw blurRad="38100" dist="38100" dir="2700000" algn="tl">
                    <a:srgbClr val="C0C0C0"/>
                  </a:outerShdw>
                </a:effectLst>
                <a:ea typeface="黑体" pitchFamily="49" charset="-122"/>
              </a:rPr>
              <a:t>Computation Power is Demanded</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6</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651" y="749026"/>
            <a:ext cx="8273202" cy="5579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170251" y="1236461"/>
            <a:ext cx="2137170" cy="27644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ectangle 63"/>
          <p:cNvSpPr/>
          <p:nvPr/>
        </p:nvSpPr>
        <p:spPr>
          <a:xfrm>
            <a:off x="1648560" y="2531870"/>
            <a:ext cx="7238958" cy="63507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706771" y="6326716"/>
            <a:ext cx="2083982" cy="461665"/>
          </a:xfrm>
          <a:prstGeom prst="rect">
            <a:avLst/>
          </a:prstGeom>
          <a:noFill/>
        </p:spPr>
        <p:txBody>
          <a:bodyPr wrap="square" rtlCol="0">
            <a:spAutoFit/>
          </a:bodyPr>
          <a:lstStyle/>
          <a:p>
            <a:pPr algn="ctr"/>
            <a:r>
              <a:rPr lang="en-US" sz="2400" b="1" dirty="0" smtClean="0"/>
              <a:t># of Cores</a:t>
            </a:r>
            <a:endParaRPr lang="en-US" sz="2400" b="1" dirty="0"/>
          </a:p>
        </p:txBody>
      </p:sp>
      <p:cxnSp>
        <p:nvCxnSpPr>
          <p:cNvPr id="44" name="Straight Connector 43"/>
          <p:cNvCxnSpPr/>
          <p:nvPr/>
        </p:nvCxnSpPr>
        <p:spPr>
          <a:xfrm>
            <a:off x="1809345" y="2417914"/>
            <a:ext cx="0" cy="914400"/>
          </a:xfrm>
          <a:prstGeom prst="line">
            <a:avLst/>
          </a:prstGeom>
          <a:ln w="22225">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8560339" y="2394185"/>
            <a:ext cx="0" cy="914400"/>
          </a:xfrm>
          <a:prstGeom prst="line">
            <a:avLst/>
          </a:prstGeom>
          <a:ln w="222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6" name="Down Arrow 45"/>
          <p:cNvSpPr/>
          <p:nvPr/>
        </p:nvSpPr>
        <p:spPr>
          <a:xfrm>
            <a:off x="3507478" y="3441170"/>
            <a:ext cx="398585" cy="905007"/>
          </a:xfrm>
          <a:prstGeom prst="down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1212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652" y="522804"/>
            <a:ext cx="8003447" cy="914399"/>
          </a:xfrm>
        </p:spPr>
        <p:txBody>
          <a:bodyPr>
            <a:normAutofit/>
          </a:bodyPr>
          <a:lstStyle/>
          <a:p>
            <a:pPr>
              <a:lnSpc>
                <a:spcPct val="80000"/>
              </a:lnSpc>
            </a:pPr>
            <a:r>
              <a:rPr lang="en-US" altLang="zh-CN" sz="3600" b="1" dirty="0">
                <a:solidFill>
                  <a:srgbClr val="C00000"/>
                </a:solidFill>
                <a:effectLst>
                  <a:outerShdw blurRad="38100" dist="38100" dir="2700000" algn="tl">
                    <a:srgbClr val="C0C0C0"/>
                  </a:outerShdw>
                </a:effectLst>
                <a:ea typeface="黑体" pitchFamily="49" charset="-122"/>
              </a:rPr>
              <a:t>Who Needs the Cycles?</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7</a:t>
            </a:fld>
            <a:endParaRPr lang="en-US"/>
          </a:p>
        </p:txBody>
      </p:sp>
      <p:sp>
        <p:nvSpPr>
          <p:cNvPr id="4" name="Rectangle 3"/>
          <p:cNvSpPr/>
          <p:nvPr/>
        </p:nvSpPr>
        <p:spPr>
          <a:xfrm>
            <a:off x="6092431" y="1917386"/>
            <a:ext cx="1977656" cy="27644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ectangle 63"/>
          <p:cNvSpPr/>
          <p:nvPr/>
        </p:nvSpPr>
        <p:spPr>
          <a:xfrm>
            <a:off x="1570740" y="3193340"/>
            <a:ext cx="7238958" cy="63507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1264527" y="4890750"/>
            <a:ext cx="2083982" cy="430887"/>
          </a:xfrm>
          <a:prstGeom prst="rect">
            <a:avLst/>
          </a:prstGeom>
          <a:noFill/>
        </p:spPr>
        <p:txBody>
          <a:bodyPr wrap="square" rtlCol="0">
            <a:spAutoFit/>
          </a:bodyPr>
          <a:lstStyle/>
          <a:p>
            <a:pPr algn="ctr"/>
            <a:r>
              <a:rPr lang="en-US" sz="2200" b="1" dirty="0" smtClean="0"/>
              <a:t># of Cores</a:t>
            </a:r>
            <a:endParaRPr lang="en-US" sz="2200" b="1"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167" y="2055609"/>
            <a:ext cx="4416702" cy="2702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6595" y="2111462"/>
            <a:ext cx="4563895" cy="2682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6092431" y="4906468"/>
            <a:ext cx="2083982" cy="430887"/>
          </a:xfrm>
          <a:prstGeom prst="rect">
            <a:avLst/>
          </a:prstGeom>
          <a:noFill/>
        </p:spPr>
        <p:txBody>
          <a:bodyPr wrap="square" rtlCol="0">
            <a:spAutoFit/>
          </a:bodyPr>
          <a:lstStyle/>
          <a:p>
            <a:pPr algn="ctr"/>
            <a:r>
              <a:rPr lang="en-US" sz="2200" b="1" dirty="0" smtClean="0"/>
              <a:t># of Cores</a:t>
            </a:r>
            <a:endParaRPr lang="en-US" sz="2200" b="1" dirty="0"/>
          </a:p>
        </p:txBody>
      </p:sp>
      <p:sp>
        <p:nvSpPr>
          <p:cNvPr id="12" name="Title 1"/>
          <p:cNvSpPr txBox="1">
            <a:spLocks/>
          </p:cNvSpPr>
          <p:nvPr/>
        </p:nvSpPr>
        <p:spPr>
          <a:xfrm>
            <a:off x="513145" y="5635626"/>
            <a:ext cx="8003447" cy="914399"/>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80000"/>
              </a:lnSpc>
            </a:pPr>
            <a:r>
              <a:rPr lang="en-US" altLang="zh-CN" sz="3600" b="1" dirty="0" smtClean="0">
                <a:effectLst>
                  <a:outerShdw blurRad="38100" dist="38100" dir="2700000" algn="tl">
                    <a:srgbClr val="C0C0C0"/>
                  </a:outerShdw>
                </a:effectLst>
                <a:ea typeface="黑体" pitchFamily="49" charset="-122"/>
              </a:rPr>
              <a:t>The result:</a:t>
            </a:r>
            <a:r>
              <a:rPr lang="en-US" altLang="zh-CN" sz="3600" b="1" dirty="0" smtClean="0">
                <a:solidFill>
                  <a:srgbClr val="C00000"/>
                </a:solidFill>
                <a:effectLst>
                  <a:outerShdw blurRad="38100" dist="38100" dir="2700000" algn="tl">
                    <a:srgbClr val="C0C0C0"/>
                  </a:outerShdw>
                </a:effectLst>
                <a:ea typeface="黑体" pitchFamily="49" charset="-122"/>
              </a:rPr>
              <a:t>  A CPU-demanding application </a:t>
            </a:r>
            <a:endParaRPr lang="en-US" sz="3600" b="1" dirty="0">
              <a:solidFill>
                <a:srgbClr val="C00000"/>
              </a:solidFill>
              <a:effectLst>
                <a:outerShdw blurRad="38100" dist="38100" dir="2700000" algn="tl">
                  <a:srgbClr val="C0C0C0"/>
                </a:outerShdw>
              </a:effectLst>
              <a:ea typeface="黑体" pitchFamily="49" charset="-122"/>
            </a:endParaRPr>
          </a:p>
        </p:txBody>
      </p:sp>
    </p:spTree>
    <p:extLst>
      <p:ext uri="{BB962C8B-B14F-4D97-AF65-F5344CB8AC3E}">
        <p14:creationId xmlns:p14="http://schemas.microsoft.com/office/powerpoint/2010/main" val="2645219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841525"/>
                </a:solidFill>
              </a:rPr>
              <a:t> </a:t>
            </a:r>
            <a:endParaRPr lang="en-US" sz="3600" i="1" dirty="0">
              <a:solidFill>
                <a:srgbClr val="841525"/>
              </a:solidFill>
            </a:endParaRPr>
          </a:p>
        </p:txBody>
      </p:sp>
      <p:sp>
        <p:nvSpPr>
          <p:cNvPr id="5" name="Slide Number Placeholder 4"/>
          <p:cNvSpPr>
            <a:spLocks noGrp="1"/>
          </p:cNvSpPr>
          <p:nvPr>
            <p:ph type="sldNum" sz="quarter" idx="12"/>
          </p:nvPr>
        </p:nvSpPr>
        <p:spPr>
          <a:xfrm>
            <a:off x="6595730" y="6143700"/>
            <a:ext cx="2133600" cy="365125"/>
          </a:xfrm>
        </p:spPr>
        <p:txBody>
          <a:bodyPr/>
          <a:lstStyle/>
          <a:p>
            <a:fld id="{B3E3468B-7D83-F14D-AB7B-FF71690DF428}" type="slidenum">
              <a:rPr lang="en-US" smtClean="0">
                <a:solidFill>
                  <a:srgbClr val="000000"/>
                </a:solidFill>
              </a:rPr>
              <a:t>8</a:t>
            </a:fld>
            <a:endParaRPr lang="en-US" dirty="0">
              <a:solidFill>
                <a:srgbClr val="000000"/>
              </a:solidFill>
            </a:endParaRPr>
          </a:p>
        </p:txBody>
      </p:sp>
      <p:grpSp>
        <p:nvGrpSpPr>
          <p:cNvPr id="6" name="Group 5"/>
          <p:cNvGrpSpPr/>
          <p:nvPr/>
        </p:nvGrpSpPr>
        <p:grpSpPr>
          <a:xfrm>
            <a:off x="235259" y="1223096"/>
            <a:ext cx="3322167" cy="5182001"/>
            <a:chOff x="810888" y="1083163"/>
            <a:chExt cx="4226949" cy="5182001"/>
          </a:xfrm>
        </p:grpSpPr>
        <p:cxnSp>
          <p:nvCxnSpPr>
            <p:cNvPr id="7" name="Straight Arrow Connector 6"/>
            <p:cNvCxnSpPr/>
            <p:nvPr/>
          </p:nvCxnSpPr>
          <p:spPr>
            <a:xfrm flipV="1">
              <a:off x="4123434" y="1479893"/>
              <a:ext cx="0" cy="3688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nvGrpSpPr>
            <p:cNvPr id="8" name="Group 7"/>
            <p:cNvGrpSpPr/>
            <p:nvPr/>
          </p:nvGrpSpPr>
          <p:grpSpPr>
            <a:xfrm>
              <a:off x="810888" y="1083163"/>
              <a:ext cx="4226949" cy="5182001"/>
              <a:chOff x="810888" y="1462727"/>
              <a:chExt cx="4226949" cy="5182001"/>
            </a:xfrm>
          </p:grpSpPr>
          <p:sp>
            <p:nvSpPr>
              <p:cNvPr id="9" name="Rounded Rectangle 8"/>
              <p:cNvSpPr/>
              <p:nvPr/>
            </p:nvSpPr>
            <p:spPr>
              <a:xfrm>
                <a:off x="2484414" y="1462727"/>
                <a:ext cx="1949570" cy="39672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i="1" dirty="0" smtClean="0"/>
                  <a:t>Memcached</a:t>
                </a:r>
                <a:endParaRPr lang="en-US" sz="1600" i="1" dirty="0"/>
              </a:p>
            </p:txBody>
          </p:sp>
          <p:sp>
            <p:nvSpPr>
              <p:cNvPr id="10" name="Rounded Rectangle 9"/>
              <p:cNvSpPr/>
              <p:nvPr/>
            </p:nvSpPr>
            <p:spPr>
              <a:xfrm>
                <a:off x="1897821" y="2228314"/>
                <a:ext cx="3140016" cy="41694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i="1" dirty="0" err="1" smtClean="0"/>
                  <a:t>libevent</a:t>
                </a:r>
                <a:endParaRPr lang="en-US" sz="1600" i="1" dirty="0"/>
              </a:p>
            </p:txBody>
          </p:sp>
          <p:sp>
            <p:nvSpPr>
              <p:cNvPr id="11" name="Rounded Rectangle 10"/>
              <p:cNvSpPr/>
              <p:nvPr/>
            </p:nvSpPr>
            <p:spPr>
              <a:xfrm>
                <a:off x="2484414" y="3244314"/>
                <a:ext cx="1949570" cy="5845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Socket layer</a:t>
                </a:r>
                <a:endParaRPr lang="en-US" dirty="0"/>
              </a:p>
            </p:txBody>
          </p:sp>
          <p:sp>
            <p:nvSpPr>
              <p:cNvPr id="12" name="Rounded Rectangle 11"/>
              <p:cNvSpPr/>
              <p:nvPr/>
            </p:nvSpPr>
            <p:spPr>
              <a:xfrm>
                <a:off x="2484414" y="4325626"/>
                <a:ext cx="1949570" cy="3967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TCP/UDP layer</a:t>
                </a:r>
                <a:endParaRPr lang="en-US" sz="1600" dirty="0"/>
              </a:p>
            </p:txBody>
          </p:sp>
          <p:sp>
            <p:nvSpPr>
              <p:cNvPr id="13" name="Rounded Rectangle 12"/>
              <p:cNvSpPr/>
              <p:nvPr/>
            </p:nvSpPr>
            <p:spPr>
              <a:xfrm>
                <a:off x="2484414" y="5220176"/>
                <a:ext cx="1949570" cy="3967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IP layer</a:t>
                </a:r>
                <a:endParaRPr lang="en-US" sz="1600" dirty="0"/>
              </a:p>
            </p:txBody>
          </p:sp>
          <p:sp>
            <p:nvSpPr>
              <p:cNvPr id="14" name="Rounded Rectangle 13"/>
              <p:cNvSpPr/>
              <p:nvPr/>
            </p:nvSpPr>
            <p:spPr>
              <a:xfrm>
                <a:off x="2208368" y="6216184"/>
                <a:ext cx="2587929" cy="4285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ETH &amp; Device Driver</a:t>
                </a:r>
                <a:endParaRPr lang="en-US" sz="1600" dirty="0"/>
              </a:p>
            </p:txBody>
          </p:sp>
          <p:cxnSp>
            <p:nvCxnSpPr>
              <p:cNvPr id="15" name="Straight Arrow Connector 14"/>
              <p:cNvCxnSpPr/>
              <p:nvPr/>
            </p:nvCxnSpPr>
            <p:spPr>
              <a:xfrm>
                <a:off x="2727392" y="1859453"/>
                <a:ext cx="0" cy="3688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p:cNvCxnSpPr/>
              <p:nvPr/>
            </p:nvCxnSpPr>
            <p:spPr>
              <a:xfrm>
                <a:off x="2727392" y="2645258"/>
                <a:ext cx="0" cy="5990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p:cNvCxnSpPr/>
              <p:nvPr/>
            </p:nvCxnSpPr>
            <p:spPr>
              <a:xfrm>
                <a:off x="2727392" y="3828831"/>
                <a:ext cx="0" cy="4967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p:cNvCxnSpPr/>
              <p:nvPr/>
            </p:nvCxnSpPr>
            <p:spPr>
              <a:xfrm>
                <a:off x="2727392" y="4722352"/>
                <a:ext cx="0" cy="4978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2727392" y="5616902"/>
                <a:ext cx="0" cy="5992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p:cNvCxnSpPr/>
              <p:nvPr/>
            </p:nvCxnSpPr>
            <p:spPr>
              <a:xfrm flipV="1">
                <a:off x="4123434" y="5616902"/>
                <a:ext cx="0" cy="5992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p:cNvCxnSpPr/>
              <p:nvPr/>
            </p:nvCxnSpPr>
            <p:spPr>
              <a:xfrm flipV="1">
                <a:off x="4123434" y="4722352"/>
                <a:ext cx="0" cy="4978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p:cNvCxnSpPr/>
              <p:nvPr/>
            </p:nvCxnSpPr>
            <p:spPr>
              <a:xfrm flipV="1">
                <a:off x="4123434" y="3828831"/>
                <a:ext cx="0" cy="4967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p:cNvCxnSpPr/>
              <p:nvPr/>
            </p:nvCxnSpPr>
            <p:spPr>
              <a:xfrm flipV="1">
                <a:off x="4123434" y="2645259"/>
                <a:ext cx="0" cy="59905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 name="TextBox 24"/>
              <p:cNvSpPr txBox="1"/>
              <p:nvPr/>
            </p:nvSpPr>
            <p:spPr>
              <a:xfrm>
                <a:off x="810888" y="2188102"/>
                <a:ext cx="944732" cy="400110"/>
              </a:xfrm>
              <a:prstGeom prst="rect">
                <a:avLst/>
              </a:prstGeom>
              <a:noFill/>
            </p:spPr>
            <p:txBody>
              <a:bodyPr wrap="none" rtlCol="0">
                <a:spAutoFit/>
              </a:bodyPr>
              <a:lstStyle/>
              <a:p>
                <a:r>
                  <a:rPr lang="en-US" sz="2000" b="1" dirty="0" smtClean="0">
                    <a:solidFill>
                      <a:srgbClr val="000000"/>
                    </a:solidFill>
                  </a:rPr>
                  <a:t>USER</a:t>
                </a:r>
                <a:endParaRPr lang="en-US" sz="2000" b="1" dirty="0">
                  <a:solidFill>
                    <a:srgbClr val="000000"/>
                  </a:solidFill>
                </a:endParaRPr>
              </a:p>
            </p:txBody>
          </p:sp>
          <p:sp>
            <p:nvSpPr>
              <p:cNvPr id="26" name="TextBox 25"/>
              <p:cNvSpPr txBox="1"/>
              <p:nvPr/>
            </p:nvSpPr>
            <p:spPr>
              <a:xfrm>
                <a:off x="810888" y="3121553"/>
                <a:ext cx="1269025" cy="400110"/>
              </a:xfrm>
              <a:prstGeom prst="rect">
                <a:avLst/>
              </a:prstGeom>
              <a:noFill/>
            </p:spPr>
            <p:txBody>
              <a:bodyPr wrap="none" rtlCol="0">
                <a:spAutoFit/>
              </a:bodyPr>
              <a:lstStyle/>
              <a:p>
                <a:r>
                  <a:rPr lang="en-US" sz="2000" b="1" dirty="0" smtClean="0">
                    <a:solidFill>
                      <a:schemeClr val="accent1">
                        <a:lumMod val="75000"/>
                      </a:schemeClr>
                    </a:solidFill>
                  </a:rPr>
                  <a:t>KERNEL</a:t>
                </a:r>
                <a:endParaRPr lang="en-US" sz="2000" b="1" dirty="0">
                  <a:solidFill>
                    <a:schemeClr val="accent1">
                      <a:lumMod val="75000"/>
                    </a:schemeClr>
                  </a:solidFill>
                </a:endParaRPr>
              </a:p>
            </p:txBody>
          </p:sp>
        </p:grpSp>
      </p:grpSp>
      <p:graphicFrame>
        <p:nvGraphicFramePr>
          <p:cNvPr id="27" name="Content Placeholder 5"/>
          <p:cNvGraphicFramePr>
            <a:graphicFrameLocks noGrp="1"/>
          </p:cNvGraphicFramePr>
          <p:nvPr>
            <p:ph idx="1"/>
            <p:extLst>
              <p:ext uri="{D42A27DB-BD31-4B8C-83A1-F6EECF244321}">
                <p14:modId xmlns:p14="http://schemas.microsoft.com/office/powerpoint/2010/main" val="4099758460"/>
              </p:ext>
            </p:extLst>
          </p:nvPr>
        </p:nvGraphicFramePr>
        <p:xfrm>
          <a:off x="3700361" y="1204988"/>
          <a:ext cx="4897607" cy="5472640"/>
        </p:xfrm>
        <a:graphic>
          <a:graphicData uri="http://schemas.openxmlformats.org/drawingml/2006/table">
            <a:tbl>
              <a:tblPr firstRow="1" bandRow="1">
                <a:tableStyleId>{10A1B5D5-9B99-4C35-A422-299274C87663}</a:tableStyleId>
              </a:tblPr>
              <a:tblGrid>
                <a:gridCol w="3487251"/>
                <a:gridCol w="1410356"/>
              </a:tblGrid>
              <a:tr h="470677">
                <a:tc>
                  <a:txBody>
                    <a:bodyPr/>
                    <a:lstStyle/>
                    <a:p>
                      <a:r>
                        <a:rPr lang="en-US" sz="1400" dirty="0" smtClean="0"/>
                        <a:t>Routine Description</a:t>
                      </a:r>
                      <a:endParaRPr lang="en-US" sz="1400" dirty="0"/>
                    </a:p>
                  </a:txBody>
                  <a:tcPr/>
                </a:tc>
                <a:tc>
                  <a:txBody>
                    <a:bodyPr/>
                    <a:lstStyle/>
                    <a:p>
                      <a:r>
                        <a:rPr lang="en-US" sz="1400" dirty="0" smtClean="0"/>
                        <a:t>CPU Consumption</a:t>
                      </a:r>
                      <a:endParaRPr lang="en-US" sz="1400" dirty="0"/>
                    </a:p>
                  </a:txBody>
                  <a:tcPr/>
                </a:tc>
              </a:tr>
              <a:tr h="837952">
                <a:tc>
                  <a:txBody>
                    <a:bodyPr/>
                    <a:lstStyle/>
                    <a:p>
                      <a:r>
                        <a:rPr lang="en-US" sz="1400" dirty="0" smtClean="0"/>
                        <a:t>Receive/transmit</a:t>
                      </a:r>
                      <a:r>
                        <a:rPr lang="en-US" sz="1400" baseline="0" dirty="0" smtClean="0"/>
                        <a:t>, event-handler functions in Memcached and </a:t>
                      </a:r>
                      <a:r>
                        <a:rPr lang="en-US" sz="1400" baseline="0" dirty="0" err="1" smtClean="0"/>
                        <a:t>libevent</a:t>
                      </a:r>
                      <a:endParaRPr lang="en-US" sz="1400" dirty="0"/>
                    </a:p>
                  </a:txBody>
                  <a:tcPr/>
                </a:tc>
                <a:tc>
                  <a:txBody>
                    <a:bodyPr/>
                    <a:lstStyle/>
                    <a:p>
                      <a:r>
                        <a:rPr lang="en-US" sz="1400" dirty="0" smtClean="0"/>
                        <a:t>8.26%</a:t>
                      </a:r>
                    </a:p>
                    <a:p>
                      <a:endParaRPr lang="en-US" sz="1400" dirty="0"/>
                    </a:p>
                  </a:txBody>
                  <a:tcPr/>
                </a:tc>
              </a:tr>
              <a:tr h="657659">
                <a:tc>
                  <a:txBody>
                    <a:bodyPr/>
                    <a:lstStyle/>
                    <a:p>
                      <a:r>
                        <a:rPr lang="en-US" sz="1400" dirty="0" smtClean="0"/>
                        <a:t>Memory copy</a:t>
                      </a:r>
                      <a:r>
                        <a:rPr lang="en-US" sz="1400" baseline="0" dirty="0" smtClean="0"/>
                        <a:t> between kernel and user levels; system calls and polling system routines;</a:t>
                      </a:r>
                    </a:p>
                  </a:txBody>
                  <a:tcPr/>
                </a:tc>
                <a:tc>
                  <a:txBody>
                    <a:bodyPr/>
                    <a:lstStyle/>
                    <a:p>
                      <a:r>
                        <a:rPr lang="en-US" sz="1400" dirty="0" smtClean="0"/>
                        <a:t>7.98%</a:t>
                      </a:r>
                      <a:endParaRPr lang="en-US" sz="1400" dirty="0"/>
                    </a:p>
                  </a:txBody>
                  <a:tcPr/>
                </a:tc>
              </a:tr>
              <a:tr h="470677">
                <a:tc>
                  <a:txBody>
                    <a:bodyPr/>
                    <a:lstStyle/>
                    <a:p>
                      <a:r>
                        <a:rPr lang="en-US" sz="1400" dirty="0" smtClean="0"/>
                        <a:t>Socket</a:t>
                      </a:r>
                      <a:r>
                        <a:rPr lang="en-US" sz="1400" baseline="0" dirty="0" smtClean="0"/>
                        <a:t> layer: receive/transmit functions</a:t>
                      </a:r>
                      <a:endParaRPr lang="en-US" sz="1400" dirty="0"/>
                    </a:p>
                  </a:txBody>
                  <a:tcPr/>
                </a:tc>
                <a:tc>
                  <a:txBody>
                    <a:bodyPr/>
                    <a:lstStyle/>
                    <a:p>
                      <a:r>
                        <a:rPr lang="en-US" sz="1400" dirty="0" smtClean="0"/>
                        <a:t>7.66%</a:t>
                      </a:r>
                      <a:endParaRPr lang="en-US" sz="1400" dirty="0"/>
                    </a:p>
                  </a:txBody>
                  <a:tcPr/>
                </a:tc>
              </a:tr>
              <a:tr h="470677">
                <a:tc>
                  <a:txBody>
                    <a:bodyPr/>
                    <a:lstStyle/>
                    <a:p>
                      <a:r>
                        <a:rPr lang="en-US" sz="1400" dirty="0" smtClean="0"/>
                        <a:t>UDP layer: receive/transmit functions</a:t>
                      </a:r>
                      <a:endParaRPr lang="en-US" sz="1400" dirty="0"/>
                    </a:p>
                  </a:txBody>
                  <a:tcPr/>
                </a:tc>
                <a:tc>
                  <a:txBody>
                    <a:bodyPr/>
                    <a:lstStyle/>
                    <a:p>
                      <a:r>
                        <a:rPr lang="en-US" sz="1400" dirty="0" smtClean="0"/>
                        <a:t>7.75%</a:t>
                      </a:r>
                      <a:endParaRPr lang="en-US" sz="1400" dirty="0"/>
                    </a:p>
                  </a:txBody>
                  <a:tcPr/>
                </a:tc>
              </a:tr>
              <a:tr h="657659">
                <a:tc>
                  <a:txBody>
                    <a:bodyPr/>
                    <a:lstStyle/>
                    <a:p>
                      <a:r>
                        <a:rPr lang="en-US" sz="1400" dirty="0" smtClean="0"/>
                        <a:t>IP layer: receive/transmit functions;</a:t>
                      </a:r>
                      <a:r>
                        <a:rPr lang="en-US" sz="1400" baseline="0" dirty="0" smtClean="0"/>
                        <a:t> c</a:t>
                      </a:r>
                      <a:r>
                        <a:rPr lang="en-US" sz="1400" dirty="0" smtClean="0"/>
                        <a:t>onnection tracking, filtering</a:t>
                      </a:r>
                      <a:r>
                        <a:rPr lang="en-US" sz="1400" baseline="0" dirty="0" smtClean="0"/>
                        <a:t> and routing</a:t>
                      </a:r>
                    </a:p>
                  </a:txBody>
                  <a:tcPr/>
                </a:tc>
                <a:tc>
                  <a:txBody>
                    <a:bodyPr/>
                    <a:lstStyle/>
                    <a:p>
                      <a:r>
                        <a:rPr lang="en-US" sz="1400" dirty="0" smtClean="0"/>
                        <a:t>11.64%</a:t>
                      </a:r>
                    </a:p>
                    <a:p>
                      <a:endParaRPr lang="en-US" sz="1400" dirty="0" smtClean="0"/>
                    </a:p>
                  </a:txBody>
                  <a:tcPr/>
                </a:tc>
              </a:tr>
              <a:tr h="657659">
                <a:tc>
                  <a:txBody>
                    <a:bodyPr/>
                    <a:lstStyle/>
                    <a:p>
                      <a:r>
                        <a:rPr lang="en-US" sz="1400" dirty="0" smtClean="0"/>
                        <a:t>ETH and driver layer: RPS, e1000e,</a:t>
                      </a:r>
                      <a:r>
                        <a:rPr lang="en-US" sz="1400" baseline="0" dirty="0" smtClean="0"/>
                        <a:t> a</a:t>
                      </a:r>
                      <a:r>
                        <a:rPr lang="en-US" sz="1400" dirty="0" smtClean="0"/>
                        <a:t>nd</a:t>
                      </a:r>
                      <a:r>
                        <a:rPr lang="en-US" sz="1400" baseline="0" dirty="0" smtClean="0"/>
                        <a:t> receive/transmit functions</a:t>
                      </a:r>
                      <a:endParaRPr lang="en-US" sz="1400" dirty="0" smtClean="0"/>
                    </a:p>
                  </a:txBody>
                  <a:tcPr/>
                </a:tc>
                <a:tc>
                  <a:txBody>
                    <a:bodyPr/>
                    <a:lstStyle/>
                    <a:p>
                      <a:r>
                        <a:rPr lang="en-US" sz="1400" dirty="0" smtClean="0"/>
                        <a:t>15.42%</a:t>
                      </a:r>
                      <a:endParaRPr lang="en-US" sz="1400" dirty="0"/>
                    </a:p>
                  </a:txBody>
                  <a:tcPr/>
                </a:tc>
              </a:tr>
              <a:tr h="470677">
                <a:tc>
                  <a:txBody>
                    <a:bodyPr/>
                    <a:lstStyle/>
                    <a:p>
                      <a:r>
                        <a:rPr lang="en-US" sz="1400" dirty="0" smtClean="0"/>
                        <a:t>Memory</a:t>
                      </a:r>
                      <a:r>
                        <a:rPr lang="en-US" sz="1400" baseline="0" dirty="0" smtClean="0"/>
                        <a:t> subsystem: </a:t>
                      </a:r>
                      <a:r>
                        <a:rPr lang="en-US" sz="1400" baseline="0" dirty="0" err="1" smtClean="0"/>
                        <a:t>skb</a:t>
                      </a:r>
                      <a:r>
                        <a:rPr lang="en-US" sz="1400" baseline="0" dirty="0" smtClean="0"/>
                        <a:t>/slab functions</a:t>
                      </a:r>
                      <a:endParaRPr lang="en-US" sz="1400" dirty="0"/>
                    </a:p>
                  </a:txBody>
                  <a:tcPr/>
                </a:tc>
                <a:tc>
                  <a:txBody>
                    <a:bodyPr/>
                    <a:lstStyle/>
                    <a:p>
                      <a:r>
                        <a:rPr lang="en-US" sz="1400" dirty="0" smtClean="0"/>
                        <a:t>23.32%</a:t>
                      </a:r>
                      <a:endParaRPr lang="en-US" sz="1400" dirty="0"/>
                    </a:p>
                  </a:txBody>
                  <a:tcPr/>
                </a:tc>
              </a:tr>
              <a:tr h="657659">
                <a:tc>
                  <a:txBody>
                    <a:bodyPr/>
                    <a:lstStyle/>
                    <a:p>
                      <a:r>
                        <a:rPr lang="en-US" sz="1400" dirty="0" smtClean="0"/>
                        <a:t>Scheduling, </a:t>
                      </a:r>
                      <a:r>
                        <a:rPr lang="en-US" sz="1400" dirty="0" err="1" smtClean="0"/>
                        <a:t>softirq</a:t>
                      </a:r>
                      <a:r>
                        <a:rPr lang="en-US" sz="1400" dirty="0" smtClean="0"/>
                        <a:t>, timers, and</a:t>
                      </a:r>
                      <a:r>
                        <a:rPr lang="en-US" sz="1400" baseline="0" dirty="0" smtClean="0"/>
                        <a:t> other routines as well as overheads from </a:t>
                      </a:r>
                      <a:r>
                        <a:rPr lang="en-US" sz="1400" baseline="0" dirty="0" err="1" smtClean="0"/>
                        <a:t>Oprofile</a:t>
                      </a:r>
                      <a:endParaRPr lang="en-US" sz="1400" dirty="0"/>
                    </a:p>
                  </a:txBody>
                  <a:tcPr/>
                </a:tc>
                <a:tc>
                  <a:txBody>
                    <a:bodyPr/>
                    <a:lstStyle/>
                    <a:p>
                      <a:r>
                        <a:rPr lang="en-US" sz="1400" dirty="0" smtClean="0"/>
                        <a:t>17.21%</a:t>
                      </a:r>
                      <a:endParaRPr lang="en-US" sz="1400" dirty="0"/>
                    </a:p>
                  </a:txBody>
                  <a:tcPr/>
                </a:tc>
              </a:tr>
            </a:tbl>
          </a:graphicData>
        </a:graphic>
      </p:graphicFrame>
      <p:cxnSp>
        <p:nvCxnSpPr>
          <p:cNvPr id="36" name="Straight Connector 35"/>
          <p:cNvCxnSpPr/>
          <p:nvPr/>
        </p:nvCxnSpPr>
        <p:spPr>
          <a:xfrm>
            <a:off x="235259" y="2507226"/>
            <a:ext cx="8290871" cy="0"/>
          </a:xfrm>
          <a:prstGeom prst="line">
            <a:avLst/>
          </a:prstGeom>
          <a:ln>
            <a:solidFill>
              <a:srgbClr val="FF0000"/>
            </a:solidFill>
            <a:prstDash val="dash"/>
          </a:ln>
        </p:spPr>
        <p:style>
          <a:lnRef idx="2">
            <a:schemeClr val="accent2"/>
          </a:lnRef>
          <a:fillRef idx="0">
            <a:schemeClr val="accent2"/>
          </a:fillRef>
          <a:effectRef idx="1">
            <a:schemeClr val="accent2"/>
          </a:effectRef>
          <a:fontRef idx="minor">
            <a:schemeClr val="tx1"/>
          </a:fontRef>
        </p:style>
      </p:cxnSp>
      <p:sp>
        <p:nvSpPr>
          <p:cNvPr id="37" name="Rectangle 36"/>
          <p:cNvSpPr/>
          <p:nvPr/>
        </p:nvSpPr>
        <p:spPr>
          <a:xfrm>
            <a:off x="3663356" y="1738357"/>
            <a:ext cx="4737427" cy="458798"/>
          </a:xfrm>
          <a:prstGeom prst="rect">
            <a:avLst/>
          </a:prstGeom>
          <a:solidFill>
            <a:schemeClr val="lt1">
              <a:alpha val="0"/>
            </a:schemeClr>
          </a:solidFill>
          <a:ln>
            <a:solidFill>
              <a:srgbClr val="660066"/>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b="1" dirty="0"/>
          </a:p>
        </p:txBody>
      </p:sp>
      <p:sp>
        <p:nvSpPr>
          <p:cNvPr id="41" name="Rectangle 40"/>
          <p:cNvSpPr/>
          <p:nvPr/>
        </p:nvSpPr>
        <p:spPr>
          <a:xfrm>
            <a:off x="3677806" y="5526126"/>
            <a:ext cx="4680447" cy="299642"/>
          </a:xfrm>
          <a:prstGeom prst="rect">
            <a:avLst/>
          </a:prstGeom>
          <a:solidFill>
            <a:schemeClr val="lt1">
              <a:alpha val="0"/>
            </a:schemeClr>
          </a:solidFill>
          <a:ln>
            <a:solidFill>
              <a:srgbClr val="660066"/>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b="1" dirty="0"/>
          </a:p>
        </p:txBody>
      </p:sp>
      <p:sp>
        <p:nvSpPr>
          <p:cNvPr id="29" name="Rectangle 28"/>
          <p:cNvSpPr/>
          <p:nvPr/>
        </p:nvSpPr>
        <p:spPr>
          <a:xfrm>
            <a:off x="3658290" y="2532873"/>
            <a:ext cx="4699964" cy="764068"/>
          </a:xfrm>
          <a:prstGeom prst="rect">
            <a:avLst/>
          </a:prstGeom>
          <a:solidFill>
            <a:schemeClr val="lt1">
              <a:alpha val="0"/>
            </a:schemeClr>
          </a:solidFill>
          <a:ln>
            <a:solidFill>
              <a:srgbClr val="660066"/>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b="1" dirty="0"/>
          </a:p>
        </p:txBody>
      </p:sp>
      <p:sp>
        <p:nvSpPr>
          <p:cNvPr id="30" name="TextBox 29"/>
          <p:cNvSpPr txBox="1"/>
          <p:nvPr/>
        </p:nvSpPr>
        <p:spPr>
          <a:xfrm>
            <a:off x="3361759" y="1780887"/>
            <a:ext cx="417640" cy="1015663"/>
          </a:xfrm>
          <a:prstGeom prst="rect">
            <a:avLst/>
          </a:prstGeom>
          <a:noFill/>
        </p:spPr>
        <p:txBody>
          <a:bodyPr wrap="square" rtlCol="0">
            <a:spAutoFit/>
          </a:bodyPr>
          <a:lstStyle/>
          <a:p>
            <a:r>
              <a:rPr lang="en-US" sz="6000" dirty="0" smtClean="0">
                <a:solidFill>
                  <a:srgbClr val="841525"/>
                </a:solidFill>
              </a:rPr>
              <a:t>{</a:t>
            </a:r>
            <a:endParaRPr lang="en-US" sz="6000" dirty="0">
              <a:solidFill>
                <a:srgbClr val="841525"/>
              </a:solidFill>
            </a:endParaRPr>
          </a:p>
        </p:txBody>
      </p:sp>
      <p:cxnSp>
        <p:nvCxnSpPr>
          <p:cNvPr id="31" name="Straight Arrow Connector 30"/>
          <p:cNvCxnSpPr/>
          <p:nvPr/>
        </p:nvCxnSpPr>
        <p:spPr>
          <a:xfrm flipH="1">
            <a:off x="2838752" y="2575403"/>
            <a:ext cx="582286" cy="306519"/>
          </a:xfrm>
          <a:prstGeom prst="straightConnector1">
            <a:avLst/>
          </a:prstGeom>
          <a:ln w="31750">
            <a:solidFill>
              <a:srgbClr val="660066"/>
            </a:solidFill>
            <a:tailEnd type="triangle"/>
          </a:ln>
        </p:spPr>
        <p:style>
          <a:lnRef idx="1">
            <a:schemeClr val="accent1"/>
          </a:lnRef>
          <a:fillRef idx="0">
            <a:schemeClr val="accent1"/>
          </a:fillRef>
          <a:effectRef idx="0">
            <a:schemeClr val="accent1"/>
          </a:effectRef>
          <a:fontRef idx="minor">
            <a:schemeClr val="tx1"/>
          </a:fontRef>
        </p:style>
      </p:cxnSp>
      <p:sp>
        <p:nvSpPr>
          <p:cNvPr id="32" name="Title 1"/>
          <p:cNvSpPr txBox="1">
            <a:spLocks/>
          </p:cNvSpPr>
          <p:nvPr/>
        </p:nvSpPr>
        <p:spPr>
          <a:xfrm>
            <a:off x="0" y="350116"/>
            <a:ext cx="9143999" cy="744279"/>
          </a:xfrm>
          <a:prstGeom prst="rect">
            <a:avLst/>
          </a:prstGeom>
        </p:spPr>
        <p:txBody>
          <a:bodyPr vert="horz" lIns="91440" tIns="45720" rIns="91440" bIns="45720" rtlCol="0" anchor="ctr">
            <a:normAutofit fontScale="9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80000"/>
              </a:lnSpc>
            </a:pPr>
            <a:r>
              <a:rPr lang="en-US" altLang="zh-CN" sz="3600" b="1" dirty="0">
                <a:effectLst>
                  <a:outerShdw blurRad="38100" dist="38100" dir="2700000" algn="tl">
                    <a:srgbClr val="C0C0C0"/>
                  </a:outerShdw>
                </a:effectLst>
                <a:ea typeface="黑体" pitchFamily="49" charset="-122"/>
              </a:rPr>
              <a:t>Exploration of </a:t>
            </a:r>
            <a:r>
              <a:rPr lang="en-US" altLang="zh-CN" sz="3600" b="1" dirty="0" smtClean="0">
                <a:effectLst>
                  <a:outerShdw blurRad="38100" dist="38100" dir="2700000" algn="tl">
                    <a:srgbClr val="C0C0C0"/>
                  </a:outerShdw>
                </a:effectLst>
                <a:ea typeface="黑体" pitchFamily="49" charset="-122"/>
              </a:rPr>
              <a:t>Solution</a:t>
            </a:r>
            <a:r>
              <a:rPr lang="en-US" altLang="zh-CN" sz="3600" kern="0" dirty="0" smtClean="0">
                <a:latin typeface="Times New Roman" panose="02020603050405020304" pitchFamily="18" charset="0"/>
                <a:ea typeface="宋体" charset="-122"/>
              </a:rPr>
              <a:t>: </a:t>
            </a:r>
            <a:r>
              <a:rPr lang="en-US" altLang="zh-CN" sz="3600" b="1" dirty="0" smtClean="0">
                <a:solidFill>
                  <a:srgbClr val="C00000"/>
                </a:solidFill>
                <a:effectLst>
                  <a:outerShdw blurRad="38100" dist="38100" dir="2700000" algn="tl">
                    <a:srgbClr val="C0C0C0"/>
                  </a:outerShdw>
                </a:effectLst>
                <a:ea typeface="黑体" pitchFamily="49" charset="-122"/>
              </a:rPr>
              <a:t>Where are CPU Cycles Spent</a:t>
            </a:r>
            <a:r>
              <a:rPr lang="en-US" altLang="zh-CN" sz="3600" b="1" dirty="0">
                <a:solidFill>
                  <a:srgbClr val="C00000"/>
                </a:solidFill>
                <a:effectLst>
                  <a:outerShdw blurRad="38100" dist="38100" dir="2700000" algn="tl">
                    <a:srgbClr val="C0C0C0"/>
                  </a:outerShdw>
                </a:effectLst>
                <a:ea typeface="黑体" pitchFamily="49" charset="-122"/>
              </a:rPr>
              <a:t>?</a:t>
            </a:r>
            <a:r>
              <a:rPr lang="en-US" sz="3600" b="1" dirty="0">
                <a:solidFill>
                  <a:srgbClr val="C00000"/>
                </a:solidFill>
                <a:effectLst>
                  <a:outerShdw blurRad="38100" dist="38100" dir="2700000" algn="tl">
                    <a:srgbClr val="C0C0C0"/>
                  </a:outerShdw>
                </a:effectLst>
                <a:ea typeface="黑体" pitchFamily="49" charset="-122"/>
              </a:rPr>
              <a:t> </a:t>
            </a:r>
            <a:endParaRPr lang="en-US" sz="3600" b="1" dirty="0">
              <a:solidFill>
                <a:srgbClr val="C00000"/>
              </a:solidFill>
              <a:effectLst>
                <a:outerShdw blurRad="38100" dist="38100" dir="2700000" algn="tl">
                  <a:srgbClr val="C0C0C0"/>
                </a:outerShdw>
              </a:effectLst>
              <a:ea typeface="黑体" pitchFamily="49" charset="-122"/>
            </a:endParaRPr>
          </a:p>
        </p:txBody>
      </p:sp>
    </p:spTree>
    <p:extLst>
      <p:ext uri="{BB962C8B-B14F-4D97-AF65-F5344CB8AC3E}">
        <p14:creationId xmlns:p14="http://schemas.microsoft.com/office/powerpoint/2010/main" val="2473842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500"/>
                                        <p:tgtEl>
                                          <p:spTgt spid="2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fade">
                                      <p:cBhvr>
                                        <p:cTn id="15" dur="500"/>
                                        <p:tgtEl>
                                          <p:spTgt spid="30"/>
                                        </p:tgtEl>
                                      </p:cBhvr>
                                    </p:animEffect>
                                  </p:childTnLst>
                                </p:cTn>
                              </p:par>
                              <p:par>
                                <p:cTn id="16" presetID="10" presetClass="entr" presetSubtype="0" fill="hold" nodeType="with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500"/>
                                        <p:tgtEl>
                                          <p:spTgt spid="3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fade">
                                      <p:cBhvr>
                                        <p:cTn id="23"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1" grpId="0" animBg="1"/>
      <p:bldP spid="29" grpId="0" animBg="1"/>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dirty="0" smtClean="0">
                <a:solidFill>
                  <a:srgbClr val="C00000"/>
                </a:solidFill>
                <a:effectLst>
                  <a:outerShdw blurRad="38100" dist="38100" dir="2700000" algn="tl">
                    <a:srgbClr val="C0C0C0"/>
                  </a:outerShdw>
                </a:effectLst>
                <a:ea typeface="黑体" pitchFamily="49" charset="-122"/>
              </a:rPr>
              <a:t>Does </a:t>
            </a:r>
            <a:r>
              <a:rPr lang="en-US" sz="3600" b="1" dirty="0" err="1" smtClean="0">
                <a:solidFill>
                  <a:srgbClr val="C00000"/>
                </a:solidFill>
                <a:effectLst>
                  <a:outerShdw blurRad="38100" dist="38100" dir="2700000" algn="tl">
                    <a:srgbClr val="C0C0C0"/>
                  </a:outerShdw>
                </a:effectLst>
                <a:ea typeface="黑体" pitchFamily="49" charset="-122"/>
              </a:rPr>
              <a:t>Optimizating</a:t>
            </a:r>
            <a:r>
              <a:rPr lang="en-US" sz="3600" b="1" dirty="0" smtClean="0">
                <a:solidFill>
                  <a:srgbClr val="C00000"/>
                </a:solidFill>
                <a:effectLst>
                  <a:outerShdw blurRad="38100" dist="38100" dir="2700000" algn="tl">
                    <a:srgbClr val="C0C0C0"/>
                  </a:outerShdw>
                </a:effectLst>
                <a:ea typeface="黑体" pitchFamily="49" charset="-122"/>
              </a:rPr>
              <a:t> Network Stack Help?</a:t>
            </a:r>
            <a:endParaRPr lang="en-US" sz="3600" b="1" dirty="0">
              <a:solidFill>
                <a:srgbClr val="C00000"/>
              </a:solidFill>
              <a:effectLst>
                <a:outerShdw blurRad="38100" dist="38100" dir="2700000" algn="tl">
                  <a:srgbClr val="C0C0C0"/>
                </a:outerShdw>
              </a:effectLst>
              <a:ea typeface="黑体" pitchFamily="49" charset="-122"/>
            </a:endParaRPr>
          </a:p>
        </p:txBody>
      </p:sp>
      <p:sp>
        <p:nvSpPr>
          <p:cNvPr id="5" name="Slide Number Placeholder 4"/>
          <p:cNvSpPr>
            <a:spLocks noGrp="1"/>
          </p:cNvSpPr>
          <p:nvPr>
            <p:ph type="sldNum" sz="quarter" idx="12"/>
          </p:nvPr>
        </p:nvSpPr>
        <p:spPr/>
        <p:txBody>
          <a:bodyPr/>
          <a:lstStyle/>
          <a:p>
            <a:fld id="{033AD811-76AB-6C4F-BCF3-F02CE4C0135F}" type="slidenum">
              <a:rPr lang="en-US" smtClean="0"/>
              <a:t>9</a:t>
            </a:fld>
            <a:endParaRPr lang="en-US"/>
          </a:p>
        </p:txBody>
      </p:sp>
      <p:sp>
        <p:nvSpPr>
          <p:cNvPr id="6" name="Rectangle 3"/>
          <p:cNvSpPr txBox="1">
            <a:spLocks noChangeArrowheads="1"/>
          </p:cNvSpPr>
          <p:nvPr/>
        </p:nvSpPr>
        <p:spPr bwMode="auto">
          <a:xfrm>
            <a:off x="-1" y="929169"/>
            <a:ext cx="9144001" cy="54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00CC"/>
              </a:buClr>
              <a:buSzPct val="90000"/>
              <a:buFont typeface="Wingdings" pitchFamily="2" charset="2"/>
              <a:buChar char="u"/>
              <a:defRPr sz="3200">
                <a:solidFill>
                  <a:schemeClr val="tx1"/>
                </a:solidFill>
                <a:latin typeface="+mj-ea"/>
                <a:ea typeface="+mj-ea"/>
                <a:cs typeface="Times New Roman" panose="02020603050405020304" pitchFamily="18" charset="0"/>
              </a:defRPr>
            </a:lvl1pPr>
            <a:lvl2pPr marL="742950" indent="-285750" algn="l" rtl="0" eaLnBrk="0" fontAlgn="base" hangingPunct="0">
              <a:spcBef>
                <a:spcPct val="20000"/>
              </a:spcBef>
              <a:spcAft>
                <a:spcPct val="0"/>
              </a:spcAft>
              <a:buClr>
                <a:srgbClr val="DEA900"/>
              </a:buClr>
              <a:buSzPct val="80000"/>
              <a:buFont typeface="Wingdings" pitchFamily="2" charset="2"/>
              <a:buChar char="n"/>
              <a:defRPr sz="2800">
                <a:solidFill>
                  <a:schemeClr val="tx1"/>
                </a:solidFill>
                <a:latin typeface="+mj-ea"/>
                <a:ea typeface="+mj-ea"/>
                <a:cs typeface="Times New Roman" panose="02020603050405020304" pitchFamily="18" charset="0"/>
              </a:defRPr>
            </a:lvl2pPr>
            <a:lvl3pPr marL="1143000" indent="-228600" algn="l" rtl="0" eaLnBrk="0" fontAlgn="base" hangingPunct="0">
              <a:spcBef>
                <a:spcPct val="20000"/>
              </a:spcBef>
              <a:spcAft>
                <a:spcPct val="0"/>
              </a:spcAft>
              <a:buClr>
                <a:srgbClr val="990099"/>
              </a:buClr>
              <a:buSzPct val="65000"/>
              <a:buFont typeface="Wingdings" pitchFamily="2" charset="2"/>
              <a:buChar char="p"/>
              <a:defRPr sz="2400">
                <a:solidFill>
                  <a:schemeClr val="tx1"/>
                </a:solidFill>
                <a:latin typeface="+mj-ea"/>
                <a:ea typeface="+mj-ea"/>
                <a:cs typeface="Times New Roman" panose="02020603050405020304" pitchFamily="18" charset="0"/>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j-ea"/>
                <a:ea typeface="+mj-ea"/>
                <a:cs typeface="Times New Roman" panose="02020603050405020304" pitchFamily="18" charset="0"/>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j-ea"/>
                <a:ea typeface="+mj-ea"/>
                <a:cs typeface="Times New Roman" panose="02020603050405020304" pitchFamily="18" charset="0"/>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ea typeface="+mn-ea"/>
              </a:defRPr>
            </a:lvl9pPr>
          </a:lstStyle>
          <a:p>
            <a:pPr eaLnBrk="1" hangingPunct="1">
              <a:lnSpc>
                <a:spcPct val="80000"/>
              </a:lnSpc>
              <a:buClrTx/>
              <a:buFont typeface="Wingdings" pitchFamily="2" charset="2"/>
              <a:buChar char="q"/>
            </a:pPr>
            <a:r>
              <a:rPr lang="en-US" sz="2400" kern="0" dirty="0">
                <a:latin typeface="Arial" pitchFamily="34" charset="0"/>
                <a:ea typeface="宋体" charset="-122"/>
                <a:cs typeface="Arial" pitchFamily="34" charset="0"/>
              </a:rPr>
              <a:t>Elimination of </a:t>
            </a:r>
            <a:r>
              <a:rPr lang="en-US" sz="2400" kern="0" dirty="0">
                <a:latin typeface="Arial" pitchFamily="34" charset="0"/>
                <a:ea typeface="宋体" charset="-122"/>
                <a:cs typeface="Arial" pitchFamily="34" charset="0"/>
              </a:rPr>
              <a:t>lock contentions </a:t>
            </a:r>
            <a:r>
              <a:rPr lang="en-US" sz="2400" kern="0" dirty="0">
                <a:latin typeface="Arial" pitchFamily="34" charset="0"/>
                <a:ea typeface="宋体" charset="-122"/>
                <a:cs typeface="Arial" pitchFamily="34" charset="0"/>
              </a:rPr>
              <a:t>in </a:t>
            </a:r>
            <a:r>
              <a:rPr lang="en-US" sz="2400" kern="0" dirty="0">
                <a:latin typeface="Arial" pitchFamily="34" charset="0"/>
                <a:ea typeface="宋体" charset="-122"/>
                <a:cs typeface="Arial" pitchFamily="34" charset="0"/>
              </a:rPr>
              <a:t>Memcached and </a:t>
            </a:r>
            <a:r>
              <a:rPr lang="en-US" sz="2400" kern="0" dirty="0">
                <a:latin typeface="Arial" pitchFamily="34" charset="0"/>
                <a:ea typeface="宋体" charset="-122"/>
                <a:cs typeface="Arial" pitchFamily="34" charset="0"/>
              </a:rPr>
              <a:t>on </a:t>
            </a:r>
            <a:r>
              <a:rPr lang="en-US" sz="2400" kern="0" dirty="0">
                <a:latin typeface="Arial" pitchFamily="34" charset="0"/>
                <a:ea typeface="宋体" charset="-122"/>
                <a:cs typeface="Arial" pitchFamily="34" charset="0"/>
              </a:rPr>
              <a:t>UDP socket buffer </a:t>
            </a:r>
            <a:r>
              <a:rPr lang="en-US" sz="2400" kern="0" dirty="0">
                <a:latin typeface="Arial" pitchFamily="34" charset="0"/>
                <a:ea typeface="宋体" charset="-122"/>
                <a:cs typeface="Arial" pitchFamily="34" charset="0"/>
              </a:rPr>
              <a:t>queue [</a:t>
            </a:r>
            <a:r>
              <a:rPr lang="en-US" sz="2400" kern="0" dirty="0" err="1">
                <a:latin typeface="Arial" pitchFamily="34" charset="0"/>
                <a:ea typeface="宋体" charset="-122"/>
                <a:cs typeface="Arial" pitchFamily="34" charset="0"/>
              </a:rPr>
              <a:t>Nishtala</a:t>
            </a:r>
            <a:r>
              <a:rPr lang="en-US" sz="2400" kern="0" dirty="0">
                <a:latin typeface="Arial" pitchFamily="34" charset="0"/>
                <a:ea typeface="宋体" charset="-122"/>
                <a:cs typeface="Arial" pitchFamily="34" charset="0"/>
              </a:rPr>
              <a:t> NSDI’13]</a:t>
            </a:r>
          </a:p>
          <a:p>
            <a:pPr eaLnBrk="1" hangingPunct="1">
              <a:lnSpc>
                <a:spcPct val="80000"/>
              </a:lnSpc>
              <a:buClrTx/>
              <a:buFont typeface="Wingdings" pitchFamily="2" charset="2"/>
              <a:buChar char="q"/>
            </a:pPr>
            <a:endParaRPr lang="en-US"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sz="2400" kern="0" dirty="0" smtClean="0">
                <a:latin typeface="Arial" pitchFamily="34" charset="0"/>
                <a:ea typeface="宋体" charset="-122"/>
                <a:cs typeface="Arial" pitchFamily="34" charset="0"/>
              </a:rPr>
              <a:t>Optimizing </a:t>
            </a:r>
            <a:r>
              <a:rPr lang="en-US" sz="2400" kern="0" dirty="0">
                <a:latin typeface="Arial" pitchFamily="34" charset="0"/>
                <a:ea typeface="宋体" charset="-122"/>
                <a:cs typeface="Arial" pitchFamily="34" charset="0"/>
              </a:rPr>
              <a:t>packets </a:t>
            </a:r>
            <a:r>
              <a:rPr lang="en-US" sz="2400" kern="0" dirty="0" smtClean="0">
                <a:latin typeface="Arial" pitchFamily="34" charset="0"/>
                <a:ea typeface="宋体" charset="-122"/>
                <a:cs typeface="Arial" pitchFamily="34" charset="0"/>
              </a:rPr>
              <a:t>handling</a:t>
            </a:r>
          </a:p>
          <a:p>
            <a:pPr lvl="1" eaLnBrk="1" hangingPunct="1">
              <a:lnSpc>
                <a:spcPct val="80000"/>
              </a:lnSpc>
              <a:buClrTx/>
              <a:buFont typeface="Wingdings" pitchFamily="2" charset="2"/>
              <a:buChar char="Ø"/>
            </a:pPr>
            <a:r>
              <a:rPr lang="en-US" sz="2400" kern="0" dirty="0" smtClean="0">
                <a:latin typeface="Arial" pitchFamily="34" charset="0"/>
                <a:ea typeface="宋体" charset="-122"/>
                <a:cs typeface="Arial" pitchFamily="34" charset="0"/>
              </a:rPr>
              <a:t>Distributing </a:t>
            </a:r>
            <a:r>
              <a:rPr lang="en-US" sz="2400" kern="0" dirty="0">
                <a:latin typeface="Arial" pitchFamily="34" charset="0"/>
                <a:ea typeface="宋体" charset="-122"/>
                <a:cs typeface="Arial" pitchFamily="34" charset="0"/>
              </a:rPr>
              <a:t>packets among CPU </a:t>
            </a:r>
            <a:r>
              <a:rPr lang="en-US" sz="2400" kern="0" dirty="0">
                <a:latin typeface="Arial" pitchFamily="34" charset="0"/>
                <a:ea typeface="宋体" charset="-122"/>
                <a:cs typeface="Arial" pitchFamily="34" charset="0"/>
              </a:rPr>
              <a:t>cores </a:t>
            </a:r>
            <a:endParaRPr lang="en-US" sz="2400" kern="0" dirty="0">
              <a:latin typeface="Arial" pitchFamily="34" charset="0"/>
              <a:ea typeface="宋体" charset="-122"/>
              <a:cs typeface="Arial" pitchFamily="34" charset="0"/>
            </a:endParaRPr>
          </a:p>
          <a:p>
            <a:pPr lvl="1" eaLnBrk="1" hangingPunct="1">
              <a:lnSpc>
                <a:spcPct val="80000"/>
              </a:lnSpc>
              <a:buClrTx/>
              <a:buFont typeface="Wingdings" pitchFamily="2" charset="2"/>
              <a:buChar char="Ø"/>
            </a:pPr>
            <a:r>
              <a:rPr lang="en-US" sz="2400" kern="0" dirty="0" smtClean="0">
                <a:latin typeface="Arial" pitchFamily="34" charset="0"/>
                <a:ea typeface="宋体" charset="-122"/>
                <a:cs typeface="Arial" pitchFamily="34" charset="0"/>
              </a:rPr>
              <a:t>Reducing </a:t>
            </a:r>
            <a:r>
              <a:rPr lang="en-US" sz="2400" kern="0" dirty="0">
                <a:latin typeface="Arial" pitchFamily="34" charset="0"/>
                <a:ea typeface="宋体" charset="-122"/>
                <a:cs typeface="Arial" pitchFamily="34" charset="0"/>
              </a:rPr>
              <a:t>number of packets by using jumbo </a:t>
            </a:r>
            <a:r>
              <a:rPr lang="en-US" sz="2400" kern="0" dirty="0" smtClean="0">
                <a:latin typeface="Arial" pitchFamily="34" charset="0"/>
                <a:ea typeface="宋体" charset="-122"/>
                <a:cs typeface="Arial" pitchFamily="34" charset="0"/>
              </a:rPr>
              <a:t>frames</a:t>
            </a:r>
          </a:p>
          <a:p>
            <a:pPr lvl="1" eaLnBrk="1" hangingPunct="1">
              <a:lnSpc>
                <a:spcPct val="80000"/>
              </a:lnSpc>
              <a:buClrTx/>
              <a:buFont typeface="Wingdings" pitchFamily="2" charset="2"/>
              <a:buChar char="Ø"/>
            </a:pPr>
            <a:r>
              <a:rPr lang="en-US" sz="2400" kern="0" dirty="0" smtClean="0">
                <a:latin typeface="Arial" pitchFamily="34" charset="0"/>
                <a:ea typeface="宋体" charset="-122"/>
                <a:cs typeface="Arial" pitchFamily="34" charset="0"/>
              </a:rPr>
              <a:t>Mitigating interrupts</a:t>
            </a:r>
          </a:p>
          <a:p>
            <a:pPr lvl="1" eaLnBrk="1" hangingPunct="1">
              <a:lnSpc>
                <a:spcPct val="80000"/>
              </a:lnSpc>
              <a:buClrTx/>
              <a:buFont typeface="Wingdings" pitchFamily="2" charset="2"/>
              <a:buChar char="Ø"/>
            </a:pPr>
            <a:endParaRPr lang="en-US" sz="2400" kern="0" dirty="0" smtClean="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sz="2400" kern="0" dirty="0">
                <a:latin typeface="Arial" pitchFamily="34" charset="0"/>
                <a:ea typeface="宋体" charset="-122"/>
                <a:cs typeface="Arial" pitchFamily="34" charset="0"/>
              </a:rPr>
              <a:t> Rewriting </a:t>
            </a:r>
            <a:r>
              <a:rPr lang="en-US" sz="2400" kern="0" dirty="0">
                <a:latin typeface="Arial" pitchFamily="34" charset="0"/>
                <a:ea typeface="宋体" charset="-122"/>
                <a:cs typeface="Arial" pitchFamily="34" charset="0"/>
              </a:rPr>
              <a:t>the whole network </a:t>
            </a:r>
            <a:r>
              <a:rPr lang="en-US" sz="2400" kern="0" dirty="0">
                <a:latin typeface="Arial" pitchFamily="34" charset="0"/>
                <a:ea typeface="宋体" charset="-122"/>
                <a:cs typeface="Arial" pitchFamily="34" charset="0"/>
              </a:rPr>
              <a:t>stack</a:t>
            </a:r>
          </a:p>
          <a:p>
            <a:pPr lvl="1" eaLnBrk="1" hangingPunct="1">
              <a:lnSpc>
                <a:spcPct val="80000"/>
              </a:lnSpc>
              <a:buClrTx/>
              <a:buFont typeface="Wingdings" pitchFamily="2" charset="2"/>
              <a:buChar char="Ø"/>
            </a:pPr>
            <a:r>
              <a:rPr lang="en-US" sz="2400" kern="0" dirty="0" err="1">
                <a:latin typeface="Arial" pitchFamily="34" charset="0"/>
                <a:ea typeface="宋体" charset="-122"/>
                <a:cs typeface="Arial" pitchFamily="34" charset="0"/>
              </a:rPr>
              <a:t>IsoStack</a:t>
            </a:r>
            <a:r>
              <a:rPr lang="en-US" sz="2400" kern="0" dirty="0">
                <a:latin typeface="Arial" pitchFamily="34" charset="0"/>
                <a:ea typeface="宋体" charset="-122"/>
                <a:cs typeface="Arial" pitchFamily="34" charset="0"/>
              </a:rPr>
              <a:t>: </a:t>
            </a:r>
            <a:r>
              <a:rPr lang="en-US" sz="2400" kern="0" dirty="0">
                <a:latin typeface="Arial" pitchFamily="34" charset="0"/>
                <a:ea typeface="宋体" charset="-122"/>
                <a:cs typeface="Arial" pitchFamily="34" charset="0"/>
              </a:rPr>
              <a:t>separating </a:t>
            </a:r>
            <a:r>
              <a:rPr lang="en-US" sz="2400" kern="0" dirty="0">
                <a:latin typeface="Arial" pitchFamily="34" charset="0"/>
                <a:ea typeface="宋体" charset="-122"/>
                <a:cs typeface="Arial" pitchFamily="34" charset="0"/>
              </a:rPr>
              <a:t>cores for supporting the network stack from running applications  [</a:t>
            </a:r>
            <a:r>
              <a:rPr lang="en-US" sz="2400" kern="0" dirty="0" err="1">
                <a:latin typeface="Arial" pitchFamily="34" charset="0"/>
                <a:ea typeface="宋体" charset="-122"/>
                <a:cs typeface="Arial" pitchFamily="34" charset="0"/>
              </a:rPr>
              <a:t>Shalev</a:t>
            </a:r>
            <a:r>
              <a:rPr lang="en-US" sz="2400" kern="0" dirty="0">
                <a:latin typeface="Arial" pitchFamily="34" charset="0"/>
                <a:ea typeface="宋体" charset="-122"/>
                <a:cs typeface="Arial" pitchFamily="34" charset="0"/>
              </a:rPr>
              <a:t> USENIX </a:t>
            </a:r>
            <a:r>
              <a:rPr lang="en-US" sz="2400" kern="0" dirty="0">
                <a:latin typeface="Arial" pitchFamily="34" charset="0"/>
                <a:ea typeface="宋体" charset="-122"/>
                <a:cs typeface="Arial" pitchFamily="34" charset="0"/>
              </a:rPr>
              <a:t>ATC’10</a:t>
            </a:r>
            <a:r>
              <a:rPr lang="en-US" sz="2400" kern="0" dirty="0" smtClean="0">
                <a:latin typeface="Arial" pitchFamily="34" charset="0"/>
                <a:ea typeface="宋体" charset="-122"/>
                <a:cs typeface="Arial" pitchFamily="34" charset="0"/>
              </a:rPr>
              <a:t>]</a:t>
            </a:r>
          </a:p>
          <a:p>
            <a:pPr lvl="1" eaLnBrk="1" hangingPunct="1">
              <a:lnSpc>
                <a:spcPct val="80000"/>
              </a:lnSpc>
              <a:buClrTx/>
              <a:buFont typeface="Wingdings" pitchFamily="2" charset="2"/>
              <a:buChar char="Ø"/>
            </a:pPr>
            <a:endParaRPr lang="en-US" sz="2400" kern="0" dirty="0">
              <a:latin typeface="Arial" pitchFamily="34" charset="0"/>
              <a:ea typeface="宋体" charset="-122"/>
              <a:cs typeface="Arial" pitchFamily="34" charset="0"/>
            </a:endParaRPr>
          </a:p>
          <a:p>
            <a:pPr eaLnBrk="1" hangingPunct="1">
              <a:lnSpc>
                <a:spcPct val="80000"/>
              </a:lnSpc>
              <a:buClrTx/>
              <a:buFont typeface="Wingdings" pitchFamily="2" charset="2"/>
              <a:buChar char="q"/>
            </a:pPr>
            <a:r>
              <a:rPr lang="en-US" sz="2400" kern="0" dirty="0">
                <a:latin typeface="Arial" pitchFamily="34" charset="0"/>
                <a:ea typeface="宋体" charset="-122"/>
                <a:cs typeface="Arial" pitchFamily="34" charset="0"/>
              </a:rPr>
              <a:t>Exposing </a:t>
            </a:r>
            <a:r>
              <a:rPr lang="en-US" sz="2400" kern="0" dirty="0">
                <a:latin typeface="Arial" pitchFamily="34" charset="0"/>
                <a:ea typeface="宋体" charset="-122"/>
                <a:cs typeface="Arial" pitchFamily="34" charset="0"/>
              </a:rPr>
              <a:t>the low level packet data to user space directly, </a:t>
            </a:r>
            <a:endParaRPr lang="en-US" sz="2400" kern="0" dirty="0" smtClean="0">
              <a:latin typeface="Arial" pitchFamily="34" charset="0"/>
              <a:ea typeface="宋体" charset="-122"/>
              <a:cs typeface="Arial" pitchFamily="34" charset="0"/>
            </a:endParaRPr>
          </a:p>
          <a:p>
            <a:pPr lvl="1" eaLnBrk="1" hangingPunct="1">
              <a:lnSpc>
                <a:spcPct val="80000"/>
              </a:lnSpc>
              <a:buClrTx/>
              <a:buFont typeface="Wingdings" pitchFamily="2" charset="2"/>
              <a:buChar char="Ø"/>
            </a:pPr>
            <a:r>
              <a:rPr lang="en-US" sz="2400" kern="0" dirty="0">
                <a:latin typeface="Arial" pitchFamily="34" charset="0"/>
                <a:ea typeface="宋体" charset="-122"/>
                <a:cs typeface="Arial" pitchFamily="34" charset="0"/>
              </a:rPr>
              <a:t>Netmap </a:t>
            </a:r>
            <a:r>
              <a:rPr lang="en-US" sz="2400" kern="0" dirty="0" smtClean="0">
                <a:latin typeface="Arial" pitchFamily="34" charset="0"/>
                <a:ea typeface="宋体" charset="-122"/>
                <a:cs typeface="Arial" pitchFamily="34" charset="0"/>
              </a:rPr>
              <a:t>[Rizzo</a:t>
            </a:r>
            <a:r>
              <a:rPr lang="en-US" sz="2400" kern="0" dirty="0">
                <a:latin typeface="Arial" pitchFamily="34" charset="0"/>
                <a:ea typeface="宋体" charset="-122"/>
                <a:cs typeface="Arial" pitchFamily="34" charset="0"/>
              </a:rPr>
              <a:t>, </a:t>
            </a:r>
            <a:r>
              <a:rPr lang="en-US" sz="2400" kern="0" dirty="0" smtClean="0">
                <a:latin typeface="Arial" pitchFamily="34" charset="0"/>
                <a:ea typeface="宋体" charset="-122"/>
                <a:cs typeface="Arial" pitchFamily="34" charset="0"/>
              </a:rPr>
              <a:t>USENIX ATC’12]</a:t>
            </a:r>
            <a:endParaRPr lang="en-US" sz="2400" kern="0" dirty="0">
              <a:latin typeface="Arial" pitchFamily="34" charset="0"/>
              <a:ea typeface="宋体" charset="-122"/>
              <a:cs typeface="Arial" pitchFamily="34" charset="0"/>
            </a:endParaRPr>
          </a:p>
          <a:p>
            <a:pPr lvl="1" eaLnBrk="1" hangingPunct="1">
              <a:lnSpc>
                <a:spcPct val="80000"/>
              </a:lnSpc>
              <a:buClrTx/>
              <a:buFont typeface="Wingdings" pitchFamily="2" charset="2"/>
              <a:buChar char="Ø"/>
            </a:pPr>
            <a:r>
              <a:rPr lang="en-US" sz="2400" kern="0" dirty="0" err="1">
                <a:latin typeface="Arial" pitchFamily="34" charset="0"/>
                <a:ea typeface="宋体" charset="-122"/>
                <a:cs typeface="Arial" pitchFamily="34" charset="0"/>
              </a:rPr>
              <a:t>Netslice</a:t>
            </a:r>
            <a:r>
              <a:rPr lang="en-US" sz="2400" kern="0" dirty="0">
                <a:latin typeface="Arial" pitchFamily="34" charset="0"/>
                <a:ea typeface="宋体" charset="-122"/>
                <a:cs typeface="Arial" pitchFamily="34" charset="0"/>
              </a:rPr>
              <a:t> </a:t>
            </a:r>
            <a:r>
              <a:rPr lang="en-US" sz="2400" kern="0" dirty="0" smtClean="0">
                <a:latin typeface="Arial" pitchFamily="34" charset="0"/>
                <a:ea typeface="宋体" charset="-122"/>
                <a:cs typeface="Arial" pitchFamily="34" charset="0"/>
              </a:rPr>
              <a:t>[Marian </a:t>
            </a:r>
            <a:r>
              <a:rPr lang="en-US" sz="2400" kern="0" dirty="0">
                <a:latin typeface="Arial" pitchFamily="34" charset="0"/>
                <a:ea typeface="宋体" charset="-122"/>
                <a:cs typeface="Arial" pitchFamily="34" charset="0"/>
              </a:rPr>
              <a:t>Cornell University, </a:t>
            </a:r>
            <a:r>
              <a:rPr lang="en-US" sz="2400" kern="0" dirty="0" smtClean="0">
                <a:latin typeface="Arial" pitchFamily="34" charset="0"/>
                <a:ea typeface="宋体" charset="-122"/>
                <a:cs typeface="Arial" pitchFamily="34" charset="0"/>
              </a:rPr>
              <a:t>2010]</a:t>
            </a:r>
            <a:endParaRPr lang="en-US" sz="2400" kern="0" dirty="0">
              <a:latin typeface="Arial" pitchFamily="34" charset="0"/>
              <a:ea typeface="宋体" charset="-122"/>
              <a:cs typeface="Arial" pitchFamily="34" charset="0"/>
            </a:endParaRPr>
          </a:p>
        </p:txBody>
      </p:sp>
    </p:spTree>
    <p:extLst>
      <p:ext uri="{BB962C8B-B14F-4D97-AF65-F5344CB8AC3E}">
        <p14:creationId xmlns:p14="http://schemas.microsoft.com/office/powerpoint/2010/main" val="11727458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8850</TotalTime>
  <Words>3269</Words>
  <Application>Microsoft Office PowerPoint</Application>
  <PresentationFormat>On-screen Show (4:3)</PresentationFormat>
  <Paragraphs>432</Paragraphs>
  <Slides>24</Slides>
  <Notes>22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Building a High-performance Key-value Cache as an Energy-efficient Appliance</vt:lpstr>
      <vt:lpstr>Key-value (KV) Cache Becomes Critical </vt:lpstr>
      <vt:lpstr>Outline</vt:lpstr>
      <vt:lpstr>Investigation: Is Memcached CPU-bound?   </vt:lpstr>
      <vt:lpstr>Schemes for the Investigation</vt:lpstr>
      <vt:lpstr>Computation Power is Demanded</vt:lpstr>
      <vt:lpstr>Who Needs the Cycles?</vt:lpstr>
      <vt:lpstr> </vt:lpstr>
      <vt:lpstr>Does Optimizating Network Stack Help?</vt:lpstr>
      <vt:lpstr>The Hippos Approach:  Moving the KV Cache to the Kernel</vt:lpstr>
      <vt:lpstr>Locating a Place to Hook Hippos in</vt:lpstr>
      <vt:lpstr>Latency Observed at the Positions </vt:lpstr>
      <vt:lpstr>CPU Utilization Corresponding to  the Positions </vt:lpstr>
      <vt:lpstr>Hippos’ Position in the Network Stack</vt:lpstr>
      <vt:lpstr>The Logic of Hippos</vt:lpstr>
      <vt:lpstr>Performance Bottleneck is shifting</vt:lpstr>
      <vt:lpstr>Experiment Setup</vt:lpstr>
      <vt:lpstr>Revisit the Motivation Experiment: Hippos’ Throughput </vt:lpstr>
      <vt:lpstr>Revisit the Motivation Experiment: Hippos’ Use of Cycles </vt:lpstr>
      <vt:lpstr>Pushing for the Peak Throughput </vt:lpstr>
      <vt:lpstr>Characteristics of the Facebook Traces</vt:lpstr>
      <vt:lpstr>Peak Throughput</vt:lpstr>
      <vt:lpstr>Energy Consumption</vt:lpstr>
      <vt:lpstr>Conclusions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 high-performance key-value cache as an energy-efficient applicance</dc:title>
  <dc:creator>AO DAN</dc:creator>
  <cp:lastModifiedBy>Song Jiang</cp:lastModifiedBy>
  <cp:revision>698</cp:revision>
  <dcterms:created xsi:type="dcterms:W3CDTF">2014-09-27T19:49:22Z</dcterms:created>
  <dcterms:modified xsi:type="dcterms:W3CDTF">2014-10-07T15:52:38Z</dcterms:modified>
</cp:coreProperties>
</file>